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95" r:id="rId3"/>
    <p:sldId id="270" r:id="rId4"/>
    <p:sldId id="296" r:id="rId5"/>
    <p:sldId id="294" r:id="rId6"/>
    <p:sldId id="273" r:id="rId7"/>
    <p:sldId id="276" r:id="rId8"/>
    <p:sldId id="297" r:id="rId9"/>
    <p:sldId id="301" r:id="rId10"/>
    <p:sldId id="302" r:id="rId11"/>
    <p:sldId id="303" r:id="rId12"/>
    <p:sldId id="304" r:id="rId13"/>
    <p:sldId id="305" r:id="rId14"/>
    <p:sldId id="306" r:id="rId15"/>
    <p:sldId id="307" r:id="rId16"/>
    <p:sldId id="300" r:id="rId1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F4FA"/>
    <a:srgbClr val="495E78"/>
    <a:srgbClr val="0085B4"/>
    <a:srgbClr val="D5FBFA"/>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636" y="108"/>
      </p:cViewPr>
      <p:guideLst>
        <p:guide orient="horz" pos="288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Microsoft_Excel.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_Microsoft_Excel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13237052495471"/>
          <c:y val="3.9663833109478241E-2"/>
          <c:w val="0.88001709007579454"/>
          <c:h val="0.88628583355311308"/>
        </c:manualLayout>
      </c:layout>
      <c:barChart>
        <c:barDir val="col"/>
        <c:grouping val="clustered"/>
        <c:varyColors val="0"/>
        <c:ser>
          <c:idx val="0"/>
          <c:order val="0"/>
          <c:tx>
            <c:strRef>
              <c:f>Аркуш1!$B$1</c:f>
              <c:strCache>
                <c:ptCount val="1"/>
                <c:pt idx="0">
                  <c:v>Registration of land parcels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numRef>
              <c:f>Аркуш1!$A$2:$A$12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Аркуш1!$B$2:$B$12</c:f>
              <c:numCache>
                <c:formatCode>General</c:formatCode>
                <c:ptCount val="11"/>
                <c:pt idx="0">
                  <c:v>1247068</c:v>
                </c:pt>
                <c:pt idx="1">
                  <c:v>877732</c:v>
                </c:pt>
                <c:pt idx="2">
                  <c:v>726321</c:v>
                </c:pt>
                <c:pt idx="3">
                  <c:v>936449</c:v>
                </c:pt>
                <c:pt idx="4">
                  <c:v>1166600</c:v>
                </c:pt>
                <c:pt idx="5">
                  <c:v>1200000</c:v>
                </c:pt>
                <c:pt idx="6">
                  <c:v>1211950</c:v>
                </c:pt>
                <c:pt idx="7">
                  <c:v>1530217</c:v>
                </c:pt>
                <c:pt idx="8">
                  <c:v>1471087</c:v>
                </c:pt>
                <c:pt idx="9">
                  <c:v>427211</c:v>
                </c:pt>
                <c:pt idx="10">
                  <c:v>518615</c:v>
                </c:pt>
              </c:numCache>
            </c:numRef>
          </c:val>
          <c:extLst>
            <c:ext xmlns:c16="http://schemas.microsoft.com/office/drawing/2014/chart" uri="{C3380CC4-5D6E-409C-BE32-E72D297353CC}">
              <c16:uniqueId val="{00000000-AD87-4193-8C7B-0DD0C6B0AC52}"/>
            </c:ext>
          </c:extLst>
        </c:ser>
        <c:dLbls>
          <c:showLegendKey val="0"/>
          <c:showVal val="0"/>
          <c:showCatName val="0"/>
          <c:showSerName val="0"/>
          <c:showPercent val="0"/>
          <c:showBubbleSize val="0"/>
        </c:dLbls>
        <c:gapWidth val="164"/>
        <c:axId val="124707584"/>
        <c:axId val="124709504"/>
      </c:barChart>
      <c:catAx>
        <c:axId val="1247075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4709504"/>
        <c:crosses val="autoZero"/>
        <c:auto val="1"/>
        <c:lblAlgn val="ctr"/>
        <c:lblOffset val="100"/>
        <c:noMultiLvlLbl val="0"/>
      </c:catAx>
      <c:valAx>
        <c:axId val="124709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12470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cene3d>
          <a:camera prst="orthographicFront"/>
          <a:lightRig rig="threePt" dir="t"/>
        </a:scene3d>
        <a:sp3d/>
      </c:spPr>
    </c:backWall>
    <c:plotArea>
      <c:layout>
        <c:manualLayout>
          <c:layoutTarget val="inner"/>
          <c:xMode val="edge"/>
          <c:yMode val="edge"/>
          <c:x val="0.15724648466824215"/>
          <c:y val="4.4256375227686703E-2"/>
          <c:w val="0.81700016912039952"/>
          <c:h val="0.88140938069216757"/>
        </c:manualLayout>
      </c:layout>
      <c:bar3DChart>
        <c:barDir val="col"/>
        <c:grouping val="clustered"/>
        <c:varyColors val="0"/>
        <c:ser>
          <c:idx val="0"/>
          <c:order val="0"/>
          <c:tx>
            <c:strRef>
              <c:f>Аркуш1!$B$1</c:f>
              <c:strCache>
                <c:ptCount val="1"/>
                <c:pt idx="0">
                  <c:v>Extracts ordered in the office</c:v>
                </c:pt>
              </c:strCache>
            </c:strRef>
          </c:tx>
          <c:spPr>
            <a:solidFill>
              <a:schemeClr val="accent1">
                <a:alpha val="85000"/>
              </a:schemeClr>
            </a:solidFill>
            <a:ln w="9525" cap="flat" cmpd="sng" algn="ctr">
              <a:solidFill>
                <a:schemeClr val="lt1">
                  <a:alpha val="50000"/>
                </a:schemeClr>
              </a:solidFill>
              <a:round/>
            </a:ln>
            <a:effectLst/>
            <a:sp3d contourW="9525">
              <a:contourClr>
                <a:schemeClr val="lt1">
                  <a:alpha val="50000"/>
                </a:schemeClr>
              </a:contourClr>
            </a:sp3d>
          </c:spPr>
          <c:invertIfNegative val="0"/>
          <c:dLbls>
            <c:delete val="1"/>
          </c:dLbls>
          <c:cat>
            <c:numRef>
              <c:f>Аркуш1!$A$6:$A$8</c:f>
              <c:numCache>
                <c:formatCode>General</c:formatCode>
                <c:ptCount val="3"/>
                <c:pt idx="0">
                  <c:v>2021</c:v>
                </c:pt>
                <c:pt idx="1">
                  <c:v>2022</c:v>
                </c:pt>
                <c:pt idx="2">
                  <c:v>2023</c:v>
                </c:pt>
              </c:numCache>
            </c:numRef>
          </c:cat>
          <c:val>
            <c:numRef>
              <c:f>Аркуш1!$B$6:$B$8</c:f>
              <c:numCache>
                <c:formatCode>General</c:formatCode>
                <c:ptCount val="3"/>
                <c:pt idx="0">
                  <c:v>1402103</c:v>
                </c:pt>
                <c:pt idx="1">
                  <c:v>621098</c:v>
                </c:pt>
                <c:pt idx="2">
                  <c:v>546438</c:v>
                </c:pt>
              </c:numCache>
            </c:numRef>
          </c:val>
          <c:extLst>
            <c:ext xmlns:c16="http://schemas.microsoft.com/office/drawing/2014/chart" uri="{C3380CC4-5D6E-409C-BE32-E72D297353CC}">
              <c16:uniqueId val="{00000000-8DF8-4B04-8184-5D28C82E8FC9}"/>
            </c:ext>
          </c:extLst>
        </c:ser>
        <c:dLbls>
          <c:showLegendKey val="0"/>
          <c:showVal val="1"/>
          <c:showCatName val="0"/>
          <c:showSerName val="0"/>
          <c:showPercent val="0"/>
          <c:showBubbleSize val="0"/>
        </c:dLbls>
        <c:gapWidth val="150"/>
        <c:shape val="box"/>
        <c:axId val="128011264"/>
        <c:axId val="127685376"/>
        <c:axId val="0"/>
      </c:bar3DChart>
      <c:catAx>
        <c:axId val="128011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ru-RU"/>
          </a:p>
        </c:txPr>
        <c:crossAx val="127685376"/>
        <c:crosses val="autoZero"/>
        <c:auto val="1"/>
        <c:lblAlgn val="ctr"/>
        <c:lblOffset val="100"/>
        <c:noMultiLvlLbl val="0"/>
      </c:catAx>
      <c:valAx>
        <c:axId val="127685376"/>
        <c:scaling>
          <c:orientation val="minMax"/>
        </c:scaling>
        <c:delete val="1"/>
        <c:axPos val="l"/>
        <c:numFmt formatCode="General" sourceLinked="1"/>
        <c:majorTickMark val="none"/>
        <c:minorTickMark val="none"/>
        <c:tickLblPos val="nextTo"/>
        <c:crossAx val="1280112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solidFill>
          <a:schemeClr val="lt1">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224469313328198"/>
          <c:y val="3.7844019381872915E-2"/>
          <c:w val="0.84032095988001498"/>
          <c:h val="0.79239456462013858"/>
        </c:manualLayout>
      </c:layout>
      <c:bar3DChart>
        <c:barDir val="col"/>
        <c:grouping val="clustered"/>
        <c:varyColors val="0"/>
        <c:ser>
          <c:idx val="0"/>
          <c:order val="0"/>
          <c:tx>
            <c:strRef>
              <c:f>Аркуш1!$B$1</c:f>
              <c:strCache>
                <c:ptCount val="1"/>
                <c:pt idx="0">
                  <c:v>Онлайн витяги</c:v>
                </c:pt>
              </c:strCache>
            </c:strRef>
          </c:tx>
          <c:spPr>
            <a:solidFill>
              <a:schemeClr val="accent1"/>
            </a:solidFill>
            <a:ln>
              <a:solidFill>
                <a:schemeClr val="accent1">
                  <a:lumMod val="75000"/>
                </a:schemeClr>
              </a:solidFill>
            </a:ln>
            <a:effectLst/>
            <a:scene3d>
              <a:camera prst="orthographicFront"/>
              <a:lightRig rig="threePt" dir="t"/>
            </a:scene3d>
            <a:sp3d prstMaterial="translucentPowder">
              <a:contourClr>
                <a:schemeClr val="accent1">
                  <a:lumMod val="75000"/>
                </a:schemeClr>
              </a:contourClr>
            </a:sp3d>
          </c:spPr>
          <c:invertIfNegative val="0"/>
          <c:cat>
            <c:numRef>
              <c:f>Аркуш1!$A$2:$A$4</c:f>
              <c:numCache>
                <c:formatCode>General</c:formatCode>
                <c:ptCount val="3"/>
                <c:pt idx="0">
                  <c:v>2021</c:v>
                </c:pt>
                <c:pt idx="1">
                  <c:v>2022</c:v>
                </c:pt>
                <c:pt idx="2">
                  <c:v>2023</c:v>
                </c:pt>
              </c:numCache>
            </c:numRef>
          </c:cat>
          <c:val>
            <c:numRef>
              <c:f>Аркуш1!$B$2:$B$4</c:f>
              <c:numCache>
                <c:formatCode>General</c:formatCode>
                <c:ptCount val="3"/>
                <c:pt idx="0">
                  <c:v>369076</c:v>
                </c:pt>
                <c:pt idx="1">
                  <c:v>256356</c:v>
                </c:pt>
                <c:pt idx="2">
                  <c:v>414083</c:v>
                </c:pt>
              </c:numCache>
            </c:numRef>
          </c:val>
          <c:extLst>
            <c:ext xmlns:c16="http://schemas.microsoft.com/office/drawing/2014/chart" uri="{C3380CC4-5D6E-409C-BE32-E72D297353CC}">
              <c16:uniqueId val="{00000000-5E49-44DD-9C7A-EC870DC7FF48}"/>
            </c:ext>
          </c:extLst>
        </c:ser>
        <c:dLbls>
          <c:showLegendKey val="0"/>
          <c:showVal val="0"/>
          <c:showCatName val="0"/>
          <c:showSerName val="0"/>
          <c:showPercent val="0"/>
          <c:showBubbleSize val="0"/>
        </c:dLbls>
        <c:gapWidth val="150"/>
        <c:shape val="box"/>
        <c:axId val="675474623"/>
        <c:axId val="675477119"/>
        <c:axId val="0"/>
      </c:bar3DChart>
      <c:catAx>
        <c:axId val="67547462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675477119"/>
        <c:crosses val="autoZero"/>
        <c:auto val="1"/>
        <c:lblAlgn val="ctr"/>
        <c:lblOffset val="100"/>
        <c:noMultiLvlLbl val="0"/>
      </c:catAx>
      <c:valAx>
        <c:axId val="675477119"/>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crossAx val="6754746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2">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lumMod val="75000"/>
          </a:schemeClr>
        </a:solidFill>
      </a:ln>
    </cs:spPr>
  </cs:dataPoint>
  <cs:dataPoint3D>
    <cs:lnRef idx="0">
      <cs:styleClr val="auto"/>
    </cs:lnRef>
    <cs:fillRef idx="0">
      <cs:styleClr val="auto"/>
    </cs:fillRef>
    <cs:effectRef idx="0"/>
    <cs:fontRef idx="minor">
      <a:schemeClr val="tx1"/>
    </cs:fontRef>
    <cs:spPr>
      <a:solidFill>
        <a:schemeClr val="phClr"/>
      </a:solidFill>
      <a:ln>
        <a:solidFill>
          <a:schemeClr val="phClr">
            <a:lumMod val="75000"/>
          </a:schemeClr>
        </a:solidFill>
      </a:ln>
      <a:scene3d>
        <a:camera prst="orthographicFront"/>
        <a:lightRig rig="threePt" dir="t"/>
      </a:scene3d>
      <a:sp3d prstMaterial="translucentPowder"/>
    </cs:spPr>
  </cs:dataPoint3D>
  <cs:dataPointLine>
    <cs:lnRef idx="0">
      <cs:styleClr val="auto"/>
    </cs:lnRef>
    <cs:fillRef idx="0"/>
    <cs:effectRef idx="0"/>
    <cs:fontRef idx="minor">
      <a:schemeClr val="tx1"/>
    </cs:fontRef>
    <cs:spPr>
      <a:ln w="28575" cap="rnd">
        <a:solidFill>
          <a:schemeClr val="phClr">
            <a:alpha val="70000"/>
          </a:schemeClr>
        </a:solidFill>
        <a:round/>
      </a:ln>
    </cs:spPr>
  </cs:dataPointLine>
  <cs:dataPointMarker>
    <cs:lnRef idx="0">
      <cs:styleClr val="auto"/>
    </cs:lnRef>
    <cs:fillRef idx="0">
      <cs:styleClr val="auto"/>
    </cs:fillRef>
    <cs:effectRef idx="0"/>
    <cs:fontRef idx="minor">
      <a:schemeClr val="dk1"/>
    </cs:fontRef>
    <cs:spPr>
      <a:solidFill>
        <a:schemeClr val="phClr">
          <a:alpha val="70000"/>
        </a:schemeClr>
      </a:solidFill>
      <a:ln>
        <a:solidFill>
          <a:schemeClr val="phClr">
            <a:lumMod val="7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tx1"/>
    </cs:fontRef>
    <cs:spPr>
      <a:solidFill>
        <a:schemeClr val="lt1">
          <a:alpha val="27000"/>
        </a:schemeClr>
      </a:solidFill>
      <a:sp3d/>
    </cs:spPr>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0" kern="1200" cap="none"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tx1"/>
    </cs:fontRef>
    <cs:spPr>
      <a:sp3d/>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B3040-F918-47E5-9E34-658EF7E458EC}"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AD54B9D9-BF21-4A30-9614-C40B38BBF327}">
      <dgm:prSet phldrT="[Text]" custT="1"/>
      <dgm:spPr/>
      <dgm:t>
        <a:bodyPr anchor="t" anchorCtr="0"/>
        <a:lstStyle/>
        <a:p>
          <a:endParaRPr lang="uk-UA" sz="1500" dirty="0" smtClean="0"/>
        </a:p>
        <a:p>
          <a:endParaRPr lang="uk-UA" sz="1500" dirty="0" smtClean="0"/>
        </a:p>
        <a:p>
          <a:r>
            <a:rPr lang="en-US" sz="1500" dirty="0" smtClean="0"/>
            <a:t>Suspension of the State Land Cadastre and the Public cadastral map</a:t>
          </a:r>
          <a:endParaRPr lang="uk-UA" sz="1500" dirty="0" smtClean="0"/>
        </a:p>
        <a:p>
          <a:endParaRPr lang="en-US" sz="1500" dirty="0"/>
        </a:p>
      </dgm:t>
    </dgm:pt>
    <dgm:pt modelId="{29C5F860-17BF-4168-979A-1D223C31E2FC}" type="parTrans" cxnId="{4214AE14-9F69-4AEC-8115-EFB7133C3BA3}">
      <dgm:prSet/>
      <dgm:spPr/>
      <dgm:t>
        <a:bodyPr/>
        <a:lstStyle/>
        <a:p>
          <a:endParaRPr lang="en-US" sz="1500"/>
        </a:p>
      </dgm:t>
    </dgm:pt>
    <dgm:pt modelId="{2DAC66DB-DC87-49A6-A06A-D1FC2D19F4A4}" type="sibTrans" cxnId="{4214AE14-9F69-4AEC-8115-EFB7133C3BA3}">
      <dgm:prSet/>
      <dgm:spPr/>
      <dgm:t>
        <a:bodyPr/>
        <a:lstStyle/>
        <a:p>
          <a:endParaRPr lang="en-US" sz="1500"/>
        </a:p>
      </dgm:t>
    </dgm:pt>
    <dgm:pt modelId="{54854DBD-FB10-4E88-B8CC-FD7553BD1ED9}">
      <dgm:prSet phldrT="[Text]" custT="1"/>
      <dgm:spPr/>
      <dgm:t>
        <a:bodyPr anchor="t" anchorCtr="0"/>
        <a:lstStyle/>
        <a:p>
          <a:r>
            <a:rPr lang="uk-UA" sz="1500" dirty="0" smtClean="0"/>
            <a:t> </a:t>
          </a:r>
        </a:p>
        <a:p>
          <a:endParaRPr lang="uk-UA" sz="1500" dirty="0" smtClean="0"/>
        </a:p>
        <a:p>
          <a:r>
            <a:rPr lang="en-US" sz="1500" dirty="0" smtClean="0"/>
            <a:t>The Procedure for Determining Damage and Losses was approved</a:t>
          </a:r>
          <a:endParaRPr lang="en-US" sz="1500" dirty="0"/>
        </a:p>
      </dgm:t>
    </dgm:pt>
    <dgm:pt modelId="{413C6EED-89A4-4423-9ABD-96524214ADB7}" type="parTrans" cxnId="{AD906254-98A7-4168-AB85-1ECAACB78FC3}">
      <dgm:prSet/>
      <dgm:spPr/>
      <dgm:t>
        <a:bodyPr/>
        <a:lstStyle/>
        <a:p>
          <a:endParaRPr lang="en-US" sz="1500"/>
        </a:p>
      </dgm:t>
    </dgm:pt>
    <dgm:pt modelId="{C2C21FDC-D669-472C-9236-8017C1344BCD}" type="sibTrans" cxnId="{AD906254-98A7-4168-AB85-1ECAACB78FC3}">
      <dgm:prSet/>
      <dgm:spPr/>
      <dgm:t>
        <a:bodyPr/>
        <a:lstStyle/>
        <a:p>
          <a:endParaRPr lang="en-US" sz="1500"/>
        </a:p>
      </dgm:t>
    </dgm:pt>
    <dgm:pt modelId="{AF4F3A79-75DE-4679-8AF2-28864B65BB34}">
      <dgm:prSet phldrT="[Text]" custT="1"/>
      <dgm:spPr/>
      <dgm:t>
        <a:bodyPr anchor="t" anchorCtr="0"/>
        <a:lstStyle/>
        <a:p>
          <a:endParaRPr lang="uk-UA" sz="1500" dirty="0" smtClean="0"/>
        </a:p>
        <a:p>
          <a:endParaRPr lang="uk-UA" sz="1500" dirty="0" smtClean="0"/>
        </a:p>
        <a:p>
          <a:r>
            <a:rPr lang="en-US" sz="1500" dirty="0" smtClean="0"/>
            <a:t>The procedure for acquiring rights to agricultural land has been simplified</a:t>
          </a:r>
          <a:endParaRPr lang="en-US" sz="1500" dirty="0"/>
        </a:p>
      </dgm:t>
    </dgm:pt>
    <dgm:pt modelId="{B85C831E-C2BF-45BC-A73A-A0BE09615839}" type="parTrans" cxnId="{976929CC-11C8-49C0-AD68-A9F1AA9377C1}">
      <dgm:prSet/>
      <dgm:spPr/>
      <dgm:t>
        <a:bodyPr/>
        <a:lstStyle/>
        <a:p>
          <a:endParaRPr lang="en-US" sz="1500"/>
        </a:p>
      </dgm:t>
    </dgm:pt>
    <dgm:pt modelId="{3CEE97C6-5721-4B53-BB2C-CFEE7C8B4404}" type="sibTrans" cxnId="{976929CC-11C8-49C0-AD68-A9F1AA9377C1}">
      <dgm:prSet/>
      <dgm:spPr/>
      <dgm:t>
        <a:bodyPr/>
        <a:lstStyle/>
        <a:p>
          <a:endParaRPr lang="en-US" sz="1500"/>
        </a:p>
      </dgm:t>
    </dgm:pt>
    <dgm:pt modelId="{7105610B-F9D6-4DD6-9DEC-BF52C202A9A3}">
      <dgm:prSet phldrT="[Text]" custT="1"/>
      <dgm:spPr/>
      <dgm:t>
        <a:bodyPr anchor="t" anchorCtr="0"/>
        <a:lstStyle/>
        <a:p>
          <a:endParaRPr lang="uk-UA" sz="1500" dirty="0" smtClean="0"/>
        </a:p>
        <a:p>
          <a:endParaRPr lang="uk-UA" sz="1500" dirty="0" smtClean="0"/>
        </a:p>
        <a:p>
          <a:r>
            <a:rPr lang="en-US" sz="1500" dirty="0" smtClean="0"/>
            <a:t>Procedure for maintaining the State Land Cadastre under martial law approved</a:t>
          </a:r>
          <a:endParaRPr lang="en-US" sz="1500" dirty="0"/>
        </a:p>
      </dgm:t>
    </dgm:pt>
    <dgm:pt modelId="{28F58D24-3C7D-446C-9020-86F79EEBE660}" type="parTrans" cxnId="{6DDCAAB7-6581-46A6-9F35-F03CECB81223}">
      <dgm:prSet/>
      <dgm:spPr/>
      <dgm:t>
        <a:bodyPr/>
        <a:lstStyle/>
        <a:p>
          <a:endParaRPr lang="en-US" sz="1500"/>
        </a:p>
      </dgm:t>
    </dgm:pt>
    <dgm:pt modelId="{C8223BDB-AAC0-47C9-BC5B-C2E8B7E848ED}" type="sibTrans" cxnId="{6DDCAAB7-6581-46A6-9F35-F03CECB81223}">
      <dgm:prSet/>
      <dgm:spPr/>
      <dgm:t>
        <a:bodyPr/>
        <a:lstStyle/>
        <a:p>
          <a:endParaRPr lang="en-US" sz="1500"/>
        </a:p>
      </dgm:t>
    </dgm:pt>
    <dgm:pt modelId="{854650B0-F17A-40CB-BCC5-C3F56202120F}">
      <dgm:prSet phldrT="[Text]" custT="1"/>
      <dgm:spPr/>
      <dgm:t>
        <a:bodyPr anchor="t" anchorCtr="0"/>
        <a:lstStyle/>
        <a:p>
          <a:endParaRPr lang="uk-UA" sz="1500" dirty="0" smtClean="0"/>
        </a:p>
        <a:p>
          <a:endParaRPr lang="uk-UA" sz="1500" dirty="0" smtClean="0"/>
        </a:p>
        <a:p>
          <a:r>
            <a:rPr lang="en-US" sz="1500" dirty="0" smtClean="0"/>
            <a:t>Restoration the operation of the </a:t>
          </a:r>
          <a:r>
            <a:rPr lang="uk-UA" sz="1500" dirty="0" smtClean="0"/>
            <a:t/>
          </a:r>
          <a:br>
            <a:rPr lang="uk-UA" sz="1500" dirty="0" smtClean="0"/>
          </a:br>
          <a:r>
            <a:rPr lang="en-US" sz="1500" dirty="0" smtClean="0"/>
            <a:t>State Land Cadastre</a:t>
          </a:r>
          <a:endParaRPr lang="uk-UA" sz="1500" dirty="0" smtClean="0"/>
        </a:p>
        <a:p>
          <a:endParaRPr lang="en-US" sz="1500" dirty="0"/>
        </a:p>
      </dgm:t>
    </dgm:pt>
    <dgm:pt modelId="{8D48A854-AD85-4330-A576-526867D1CB8D}" type="parTrans" cxnId="{DEA1F3F1-5E58-4E10-9299-983533126A9A}">
      <dgm:prSet/>
      <dgm:spPr/>
      <dgm:t>
        <a:bodyPr/>
        <a:lstStyle/>
        <a:p>
          <a:endParaRPr lang="en-US" sz="1500"/>
        </a:p>
      </dgm:t>
    </dgm:pt>
    <dgm:pt modelId="{5C039377-7BAD-405C-A198-FB6C9251A6DA}" type="sibTrans" cxnId="{DEA1F3F1-5E58-4E10-9299-983533126A9A}">
      <dgm:prSet/>
      <dgm:spPr/>
      <dgm:t>
        <a:bodyPr/>
        <a:lstStyle/>
        <a:p>
          <a:endParaRPr lang="en-US" sz="1500"/>
        </a:p>
      </dgm:t>
    </dgm:pt>
    <dgm:pt modelId="{ABDC4CDE-F1CB-48E5-A338-80C9AEB3910A}" type="pres">
      <dgm:prSet presAssocID="{E61B3040-F918-47E5-9E34-658EF7E458EC}" presName="CompostProcess" presStyleCnt="0">
        <dgm:presLayoutVars>
          <dgm:dir/>
          <dgm:resizeHandles val="exact"/>
        </dgm:presLayoutVars>
      </dgm:prSet>
      <dgm:spPr/>
      <dgm:t>
        <a:bodyPr/>
        <a:lstStyle/>
        <a:p>
          <a:endParaRPr lang="uk-UA"/>
        </a:p>
      </dgm:t>
    </dgm:pt>
    <dgm:pt modelId="{CE3272A0-A5CA-47B5-AB30-2AC1946C0834}" type="pres">
      <dgm:prSet presAssocID="{E61B3040-F918-47E5-9E34-658EF7E458EC}" presName="arrow" presStyleLbl="bgShp" presStyleIdx="0" presStyleCnt="1"/>
      <dgm:spPr/>
    </dgm:pt>
    <dgm:pt modelId="{284AA524-B1E7-4FBB-A1CD-4E08FACE72E5}" type="pres">
      <dgm:prSet presAssocID="{E61B3040-F918-47E5-9E34-658EF7E458EC}" presName="linearProcess" presStyleCnt="0"/>
      <dgm:spPr/>
    </dgm:pt>
    <dgm:pt modelId="{F33EEF24-D822-49C5-87B9-DB55B2A297CE}" type="pres">
      <dgm:prSet presAssocID="{AD54B9D9-BF21-4A30-9614-C40B38BBF327}" presName="textNode" presStyleLbl="node1" presStyleIdx="0" presStyleCnt="5">
        <dgm:presLayoutVars>
          <dgm:bulletEnabled val="1"/>
        </dgm:presLayoutVars>
      </dgm:prSet>
      <dgm:spPr/>
      <dgm:t>
        <a:bodyPr/>
        <a:lstStyle/>
        <a:p>
          <a:endParaRPr lang="en-US"/>
        </a:p>
      </dgm:t>
    </dgm:pt>
    <dgm:pt modelId="{898DA9C5-FD06-4160-BD68-F2031CA6A3D6}" type="pres">
      <dgm:prSet presAssocID="{2DAC66DB-DC87-49A6-A06A-D1FC2D19F4A4}" presName="sibTrans" presStyleCnt="0"/>
      <dgm:spPr/>
    </dgm:pt>
    <dgm:pt modelId="{37E4C2DF-A3C8-498D-81DA-EF6AA3180AB2}" type="pres">
      <dgm:prSet presAssocID="{54854DBD-FB10-4E88-B8CC-FD7553BD1ED9}" presName="textNode" presStyleLbl="node1" presStyleIdx="1" presStyleCnt="5">
        <dgm:presLayoutVars>
          <dgm:bulletEnabled val="1"/>
        </dgm:presLayoutVars>
      </dgm:prSet>
      <dgm:spPr/>
      <dgm:t>
        <a:bodyPr/>
        <a:lstStyle/>
        <a:p>
          <a:endParaRPr lang="en-US"/>
        </a:p>
      </dgm:t>
    </dgm:pt>
    <dgm:pt modelId="{AC1C3659-286D-48E6-9E23-A82C1CC9B70F}" type="pres">
      <dgm:prSet presAssocID="{C2C21FDC-D669-472C-9236-8017C1344BCD}" presName="sibTrans" presStyleCnt="0"/>
      <dgm:spPr/>
    </dgm:pt>
    <dgm:pt modelId="{BBD1A783-02B4-4072-9539-10CC868091F5}" type="pres">
      <dgm:prSet presAssocID="{AF4F3A79-75DE-4679-8AF2-28864B65BB34}" presName="textNode" presStyleLbl="node1" presStyleIdx="2" presStyleCnt="5">
        <dgm:presLayoutVars>
          <dgm:bulletEnabled val="1"/>
        </dgm:presLayoutVars>
      </dgm:prSet>
      <dgm:spPr/>
      <dgm:t>
        <a:bodyPr/>
        <a:lstStyle/>
        <a:p>
          <a:endParaRPr lang="en-US"/>
        </a:p>
      </dgm:t>
    </dgm:pt>
    <dgm:pt modelId="{1245F59E-3B03-421D-8AD4-1D2522A238A7}" type="pres">
      <dgm:prSet presAssocID="{3CEE97C6-5721-4B53-BB2C-CFEE7C8B4404}" presName="sibTrans" presStyleCnt="0"/>
      <dgm:spPr/>
    </dgm:pt>
    <dgm:pt modelId="{70D8EF3C-54CB-4529-832B-BEC35D4B186A}" type="pres">
      <dgm:prSet presAssocID="{7105610B-F9D6-4DD6-9DEC-BF52C202A9A3}" presName="textNode" presStyleLbl="node1" presStyleIdx="3" presStyleCnt="5">
        <dgm:presLayoutVars>
          <dgm:bulletEnabled val="1"/>
        </dgm:presLayoutVars>
      </dgm:prSet>
      <dgm:spPr/>
      <dgm:t>
        <a:bodyPr/>
        <a:lstStyle/>
        <a:p>
          <a:endParaRPr lang="en-US"/>
        </a:p>
      </dgm:t>
    </dgm:pt>
    <dgm:pt modelId="{80662376-83BF-4D18-8D66-90C33E9D18D9}" type="pres">
      <dgm:prSet presAssocID="{C8223BDB-AAC0-47C9-BC5B-C2E8B7E848ED}" presName="sibTrans" presStyleCnt="0"/>
      <dgm:spPr/>
    </dgm:pt>
    <dgm:pt modelId="{98DF54F0-5688-4659-B5BC-06E5FBA58ED6}" type="pres">
      <dgm:prSet presAssocID="{854650B0-F17A-40CB-BCC5-C3F56202120F}" presName="textNode" presStyleLbl="node1" presStyleIdx="4" presStyleCnt="5">
        <dgm:presLayoutVars>
          <dgm:bulletEnabled val="1"/>
        </dgm:presLayoutVars>
      </dgm:prSet>
      <dgm:spPr/>
      <dgm:t>
        <a:bodyPr/>
        <a:lstStyle/>
        <a:p>
          <a:endParaRPr lang="en-US"/>
        </a:p>
      </dgm:t>
    </dgm:pt>
  </dgm:ptLst>
  <dgm:cxnLst>
    <dgm:cxn modelId="{4D128787-956E-4F12-BF71-D47E981AD11C}" type="presOf" srcId="{AD54B9D9-BF21-4A30-9614-C40B38BBF327}" destId="{F33EEF24-D822-49C5-87B9-DB55B2A297CE}" srcOrd="0" destOrd="0" presId="urn:microsoft.com/office/officeart/2005/8/layout/hProcess9"/>
    <dgm:cxn modelId="{7231E166-E904-4DEC-BDE9-7ABDD056DC2A}" type="presOf" srcId="{854650B0-F17A-40CB-BCC5-C3F56202120F}" destId="{98DF54F0-5688-4659-B5BC-06E5FBA58ED6}" srcOrd="0" destOrd="0" presId="urn:microsoft.com/office/officeart/2005/8/layout/hProcess9"/>
    <dgm:cxn modelId="{7AEF7810-3A92-40B2-8426-E1A74B9E42C1}" type="presOf" srcId="{54854DBD-FB10-4E88-B8CC-FD7553BD1ED9}" destId="{37E4C2DF-A3C8-498D-81DA-EF6AA3180AB2}" srcOrd="0" destOrd="0" presId="urn:microsoft.com/office/officeart/2005/8/layout/hProcess9"/>
    <dgm:cxn modelId="{1EC5801A-AE99-4DBD-B5AC-BFE1A64FCD9D}" type="presOf" srcId="{7105610B-F9D6-4DD6-9DEC-BF52C202A9A3}" destId="{70D8EF3C-54CB-4529-832B-BEC35D4B186A}" srcOrd="0" destOrd="0" presId="urn:microsoft.com/office/officeart/2005/8/layout/hProcess9"/>
    <dgm:cxn modelId="{976929CC-11C8-49C0-AD68-A9F1AA9377C1}" srcId="{E61B3040-F918-47E5-9E34-658EF7E458EC}" destId="{AF4F3A79-75DE-4679-8AF2-28864B65BB34}" srcOrd="2" destOrd="0" parTransId="{B85C831E-C2BF-45BC-A73A-A0BE09615839}" sibTransId="{3CEE97C6-5721-4B53-BB2C-CFEE7C8B4404}"/>
    <dgm:cxn modelId="{B9B490A7-DAAD-439D-A1E5-6377E0F6FEF3}" type="presOf" srcId="{E61B3040-F918-47E5-9E34-658EF7E458EC}" destId="{ABDC4CDE-F1CB-48E5-A338-80C9AEB3910A}" srcOrd="0" destOrd="0" presId="urn:microsoft.com/office/officeart/2005/8/layout/hProcess9"/>
    <dgm:cxn modelId="{6DDCAAB7-6581-46A6-9F35-F03CECB81223}" srcId="{E61B3040-F918-47E5-9E34-658EF7E458EC}" destId="{7105610B-F9D6-4DD6-9DEC-BF52C202A9A3}" srcOrd="3" destOrd="0" parTransId="{28F58D24-3C7D-446C-9020-86F79EEBE660}" sibTransId="{C8223BDB-AAC0-47C9-BC5B-C2E8B7E848ED}"/>
    <dgm:cxn modelId="{A0AF7643-58B5-49CE-B21F-79453F7BF8F0}" type="presOf" srcId="{AF4F3A79-75DE-4679-8AF2-28864B65BB34}" destId="{BBD1A783-02B4-4072-9539-10CC868091F5}" srcOrd="0" destOrd="0" presId="urn:microsoft.com/office/officeart/2005/8/layout/hProcess9"/>
    <dgm:cxn modelId="{AD906254-98A7-4168-AB85-1ECAACB78FC3}" srcId="{E61B3040-F918-47E5-9E34-658EF7E458EC}" destId="{54854DBD-FB10-4E88-B8CC-FD7553BD1ED9}" srcOrd="1" destOrd="0" parTransId="{413C6EED-89A4-4423-9ABD-96524214ADB7}" sibTransId="{C2C21FDC-D669-472C-9236-8017C1344BCD}"/>
    <dgm:cxn modelId="{4214AE14-9F69-4AEC-8115-EFB7133C3BA3}" srcId="{E61B3040-F918-47E5-9E34-658EF7E458EC}" destId="{AD54B9D9-BF21-4A30-9614-C40B38BBF327}" srcOrd="0" destOrd="0" parTransId="{29C5F860-17BF-4168-979A-1D223C31E2FC}" sibTransId="{2DAC66DB-DC87-49A6-A06A-D1FC2D19F4A4}"/>
    <dgm:cxn modelId="{DEA1F3F1-5E58-4E10-9299-983533126A9A}" srcId="{E61B3040-F918-47E5-9E34-658EF7E458EC}" destId="{854650B0-F17A-40CB-BCC5-C3F56202120F}" srcOrd="4" destOrd="0" parTransId="{8D48A854-AD85-4330-A576-526867D1CB8D}" sibTransId="{5C039377-7BAD-405C-A198-FB6C9251A6DA}"/>
    <dgm:cxn modelId="{4DC2C941-5457-4E4B-A61C-7A1FC909FB07}" type="presParOf" srcId="{ABDC4CDE-F1CB-48E5-A338-80C9AEB3910A}" destId="{CE3272A0-A5CA-47B5-AB30-2AC1946C0834}" srcOrd="0" destOrd="0" presId="urn:microsoft.com/office/officeart/2005/8/layout/hProcess9"/>
    <dgm:cxn modelId="{FF9342F2-DFED-45EC-A3CD-EEA4685F200B}" type="presParOf" srcId="{ABDC4CDE-F1CB-48E5-A338-80C9AEB3910A}" destId="{284AA524-B1E7-4FBB-A1CD-4E08FACE72E5}" srcOrd="1" destOrd="0" presId="urn:microsoft.com/office/officeart/2005/8/layout/hProcess9"/>
    <dgm:cxn modelId="{F1C4102C-8C55-4CB2-AE89-A7913453C6EA}" type="presParOf" srcId="{284AA524-B1E7-4FBB-A1CD-4E08FACE72E5}" destId="{F33EEF24-D822-49C5-87B9-DB55B2A297CE}" srcOrd="0" destOrd="0" presId="urn:microsoft.com/office/officeart/2005/8/layout/hProcess9"/>
    <dgm:cxn modelId="{2CAF24CD-6ABB-46A8-8433-163DC1CF7668}" type="presParOf" srcId="{284AA524-B1E7-4FBB-A1CD-4E08FACE72E5}" destId="{898DA9C5-FD06-4160-BD68-F2031CA6A3D6}" srcOrd="1" destOrd="0" presId="urn:microsoft.com/office/officeart/2005/8/layout/hProcess9"/>
    <dgm:cxn modelId="{47EA02F6-6CCB-42F8-824F-F279F2B54416}" type="presParOf" srcId="{284AA524-B1E7-4FBB-A1CD-4E08FACE72E5}" destId="{37E4C2DF-A3C8-498D-81DA-EF6AA3180AB2}" srcOrd="2" destOrd="0" presId="urn:microsoft.com/office/officeart/2005/8/layout/hProcess9"/>
    <dgm:cxn modelId="{6C81C20E-178E-4D54-90BC-17531F31567A}" type="presParOf" srcId="{284AA524-B1E7-4FBB-A1CD-4E08FACE72E5}" destId="{AC1C3659-286D-48E6-9E23-A82C1CC9B70F}" srcOrd="3" destOrd="0" presId="urn:microsoft.com/office/officeart/2005/8/layout/hProcess9"/>
    <dgm:cxn modelId="{73378A14-831C-4E18-AD78-093CABC77820}" type="presParOf" srcId="{284AA524-B1E7-4FBB-A1CD-4E08FACE72E5}" destId="{BBD1A783-02B4-4072-9539-10CC868091F5}" srcOrd="4" destOrd="0" presId="urn:microsoft.com/office/officeart/2005/8/layout/hProcess9"/>
    <dgm:cxn modelId="{AA44EF65-5B7C-4936-9587-C10E746FEB81}" type="presParOf" srcId="{284AA524-B1E7-4FBB-A1CD-4E08FACE72E5}" destId="{1245F59E-3B03-421D-8AD4-1D2522A238A7}" srcOrd="5" destOrd="0" presId="urn:microsoft.com/office/officeart/2005/8/layout/hProcess9"/>
    <dgm:cxn modelId="{9D723335-876C-4AF7-BC08-E15E9FF9651E}" type="presParOf" srcId="{284AA524-B1E7-4FBB-A1CD-4E08FACE72E5}" destId="{70D8EF3C-54CB-4529-832B-BEC35D4B186A}" srcOrd="6" destOrd="0" presId="urn:microsoft.com/office/officeart/2005/8/layout/hProcess9"/>
    <dgm:cxn modelId="{28486591-EF34-41AE-9DD9-D99901DC205C}" type="presParOf" srcId="{284AA524-B1E7-4FBB-A1CD-4E08FACE72E5}" destId="{80662376-83BF-4D18-8D66-90C33E9D18D9}" srcOrd="7" destOrd="0" presId="urn:microsoft.com/office/officeart/2005/8/layout/hProcess9"/>
    <dgm:cxn modelId="{A5FAF57E-C343-47E8-8447-7DFBFB1EF8F1}" type="presParOf" srcId="{284AA524-B1E7-4FBB-A1CD-4E08FACE72E5}" destId="{98DF54F0-5688-4659-B5BC-06E5FBA58ED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B3040-F918-47E5-9E34-658EF7E458EC}"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AD54B9D9-BF21-4A30-9614-C40B38BBF327}">
      <dgm:prSet phldrT="[Text]" custT="1"/>
      <dgm:spPr/>
      <dgm:t>
        <a:bodyPr anchor="t" anchorCtr="0"/>
        <a:lstStyle/>
        <a:p>
          <a:endParaRPr lang="uk-UA" sz="1400" dirty="0" smtClean="0">
            <a:latin typeface="+mn-lt"/>
          </a:endParaRPr>
        </a:p>
        <a:p>
          <a:endParaRPr lang="uk-UA" sz="1400" dirty="0" smtClean="0">
            <a:latin typeface="+mn-lt"/>
          </a:endParaRPr>
        </a:p>
        <a:p>
          <a:r>
            <a:rPr lang="en-US" sz="1400" dirty="0" smtClean="0">
              <a:latin typeface="+mn-lt"/>
            </a:rPr>
            <a:t>Special rules have been established for the location </a:t>
          </a:r>
          <a:r>
            <a:rPr lang="uk-UA" sz="1400" dirty="0" smtClean="0">
              <a:latin typeface="+mn-lt"/>
            </a:rPr>
            <a:t/>
          </a:r>
          <a:br>
            <a:rPr lang="uk-UA" sz="1400" dirty="0" smtClean="0">
              <a:latin typeface="+mn-lt"/>
            </a:rPr>
          </a:br>
          <a:r>
            <a:rPr lang="en-US" sz="1400" dirty="0" smtClean="0">
              <a:latin typeface="+mn-lt"/>
            </a:rPr>
            <a:t>of production facilities of enterprises that are relocated (evacuated) from the combat zone</a:t>
          </a:r>
          <a:endParaRPr lang="en-US" sz="1400" dirty="0">
            <a:latin typeface="+mn-lt"/>
          </a:endParaRPr>
        </a:p>
      </dgm:t>
    </dgm:pt>
    <dgm:pt modelId="{29C5F860-17BF-4168-979A-1D223C31E2FC}" type="parTrans" cxnId="{4214AE14-9F69-4AEC-8115-EFB7133C3BA3}">
      <dgm:prSet/>
      <dgm:spPr/>
      <dgm:t>
        <a:bodyPr/>
        <a:lstStyle/>
        <a:p>
          <a:endParaRPr lang="en-US" sz="1400">
            <a:latin typeface="+mn-lt"/>
          </a:endParaRPr>
        </a:p>
      </dgm:t>
    </dgm:pt>
    <dgm:pt modelId="{2DAC66DB-DC87-49A6-A06A-D1FC2D19F4A4}" type="sibTrans" cxnId="{4214AE14-9F69-4AEC-8115-EFB7133C3BA3}">
      <dgm:prSet/>
      <dgm:spPr/>
      <dgm:t>
        <a:bodyPr/>
        <a:lstStyle/>
        <a:p>
          <a:endParaRPr lang="en-US" sz="1400">
            <a:latin typeface="+mn-lt"/>
          </a:endParaRPr>
        </a:p>
      </dgm:t>
    </dgm:pt>
    <dgm:pt modelId="{54854DBD-FB10-4E88-B8CC-FD7553BD1ED9}">
      <dgm:prSet phldrT="[Text]" custT="1"/>
      <dgm:spPr/>
      <dgm:t>
        <a:bodyPr anchor="t" anchorCtr="0"/>
        <a:lstStyle/>
        <a:p>
          <a:r>
            <a:rPr lang="uk-UA" sz="1400" dirty="0" smtClean="0">
              <a:latin typeface="+mn-lt"/>
            </a:rPr>
            <a:t>Відновлено </a:t>
          </a:r>
        </a:p>
        <a:p>
          <a:endParaRPr lang="uk-UA" sz="1400" dirty="0" smtClean="0">
            <a:latin typeface="+mn-lt"/>
          </a:endParaRPr>
        </a:p>
        <a:p>
          <a:r>
            <a:rPr lang="en-US" sz="1400" dirty="0" smtClean="0">
              <a:latin typeface="+mn-lt"/>
            </a:rPr>
            <a:t>The procedure for holding land auctions has been restored</a:t>
          </a:r>
          <a:endParaRPr lang="en-US" sz="1400" dirty="0">
            <a:latin typeface="+mn-lt"/>
          </a:endParaRPr>
        </a:p>
      </dgm:t>
    </dgm:pt>
    <dgm:pt modelId="{413C6EED-89A4-4423-9ABD-96524214ADB7}" type="parTrans" cxnId="{AD906254-98A7-4168-AB85-1ECAACB78FC3}">
      <dgm:prSet/>
      <dgm:spPr/>
      <dgm:t>
        <a:bodyPr/>
        <a:lstStyle/>
        <a:p>
          <a:endParaRPr lang="en-US" sz="1400">
            <a:latin typeface="+mn-lt"/>
          </a:endParaRPr>
        </a:p>
      </dgm:t>
    </dgm:pt>
    <dgm:pt modelId="{C2C21FDC-D669-472C-9236-8017C1344BCD}" type="sibTrans" cxnId="{AD906254-98A7-4168-AB85-1ECAACB78FC3}">
      <dgm:prSet/>
      <dgm:spPr/>
      <dgm:t>
        <a:bodyPr/>
        <a:lstStyle/>
        <a:p>
          <a:endParaRPr lang="en-US" sz="1400">
            <a:latin typeface="+mn-lt"/>
          </a:endParaRPr>
        </a:p>
      </dgm:t>
    </dgm:pt>
    <dgm:pt modelId="{AF4F3A79-75DE-4679-8AF2-28864B65BB34}">
      <dgm:prSet phldrT="[Text]" custT="1"/>
      <dgm:spPr/>
      <dgm:t>
        <a:bodyPr anchor="t" anchorCtr="0"/>
        <a:lstStyle/>
        <a:p>
          <a:endParaRPr lang="uk-UA" sz="1400" dirty="0" smtClean="0">
            <a:effectLst/>
            <a:latin typeface="+mn-lt"/>
            <a:ea typeface="Calibri" panose="020F0502020204030204" pitchFamily="34" charset="0"/>
          </a:endParaRPr>
        </a:p>
        <a:p>
          <a:endParaRPr lang="uk-UA" sz="1400" dirty="0" smtClean="0">
            <a:effectLst/>
            <a:latin typeface="+mn-lt"/>
            <a:ea typeface="Calibri" panose="020F0502020204030204" pitchFamily="34" charset="0"/>
          </a:endParaRPr>
        </a:p>
        <a:p>
          <a:r>
            <a:rPr lang="en-US" sz="1400" dirty="0" smtClean="0">
              <a:effectLst/>
              <a:latin typeface="+mn-lt"/>
            </a:rPr>
            <a:t>Interagency working group on humanitarian demining established</a:t>
          </a:r>
          <a:r>
            <a:rPr lang="uk-UA" sz="1400" dirty="0" smtClean="0">
              <a:effectLst/>
              <a:latin typeface="Times New Roman" panose="02020603050405020304" pitchFamily="18" charset="0"/>
              <a:ea typeface="Calibri" panose="020F0502020204030204" pitchFamily="34" charset="0"/>
            </a:rPr>
            <a:t> </a:t>
          </a:r>
          <a:endParaRPr lang="en-US" sz="1400" dirty="0">
            <a:latin typeface="+mn-lt"/>
          </a:endParaRPr>
        </a:p>
      </dgm:t>
    </dgm:pt>
    <dgm:pt modelId="{B85C831E-C2BF-45BC-A73A-A0BE09615839}" type="parTrans" cxnId="{976929CC-11C8-49C0-AD68-A9F1AA9377C1}">
      <dgm:prSet/>
      <dgm:spPr/>
      <dgm:t>
        <a:bodyPr/>
        <a:lstStyle/>
        <a:p>
          <a:endParaRPr lang="en-US" sz="1400">
            <a:latin typeface="+mn-lt"/>
          </a:endParaRPr>
        </a:p>
      </dgm:t>
    </dgm:pt>
    <dgm:pt modelId="{3CEE97C6-5721-4B53-BB2C-CFEE7C8B4404}" type="sibTrans" cxnId="{976929CC-11C8-49C0-AD68-A9F1AA9377C1}">
      <dgm:prSet/>
      <dgm:spPr/>
      <dgm:t>
        <a:bodyPr/>
        <a:lstStyle/>
        <a:p>
          <a:endParaRPr lang="en-US" sz="1400">
            <a:latin typeface="+mn-lt"/>
          </a:endParaRPr>
        </a:p>
      </dgm:t>
    </dgm:pt>
    <dgm:pt modelId="{7105610B-F9D6-4DD6-9DEC-BF52C202A9A3}">
      <dgm:prSet phldrT="[Text]" custT="1"/>
      <dgm:spPr/>
      <dgm:t>
        <a:bodyPr anchor="t" anchorCtr="0"/>
        <a:lstStyle/>
        <a:p>
          <a:r>
            <a:rPr lang="uk-UA" sz="1400" dirty="0" smtClean="0">
              <a:latin typeface="+mn-lt"/>
            </a:rPr>
            <a:t> </a:t>
          </a:r>
        </a:p>
        <a:p>
          <a:endParaRPr lang="uk-UA" sz="1400" dirty="0" smtClean="0">
            <a:latin typeface="+mn-lt"/>
          </a:endParaRPr>
        </a:p>
        <a:p>
          <a:r>
            <a:rPr lang="en-US" sz="1400" dirty="0" smtClean="0">
              <a:latin typeface="+mn-lt"/>
            </a:rPr>
            <a:t>The procedure for allocating land parcels for the construction and maintenance of engineering and fortification structures has been simplified</a:t>
          </a:r>
          <a:endParaRPr lang="en-US" sz="1400" dirty="0">
            <a:latin typeface="+mn-lt"/>
          </a:endParaRPr>
        </a:p>
      </dgm:t>
    </dgm:pt>
    <dgm:pt modelId="{28F58D24-3C7D-446C-9020-86F79EEBE660}" type="parTrans" cxnId="{6DDCAAB7-6581-46A6-9F35-F03CECB81223}">
      <dgm:prSet/>
      <dgm:spPr/>
      <dgm:t>
        <a:bodyPr/>
        <a:lstStyle/>
        <a:p>
          <a:endParaRPr lang="en-US" sz="1400">
            <a:latin typeface="+mn-lt"/>
          </a:endParaRPr>
        </a:p>
      </dgm:t>
    </dgm:pt>
    <dgm:pt modelId="{C8223BDB-AAC0-47C9-BC5B-C2E8B7E848ED}" type="sibTrans" cxnId="{6DDCAAB7-6581-46A6-9F35-F03CECB81223}">
      <dgm:prSet/>
      <dgm:spPr/>
      <dgm:t>
        <a:bodyPr/>
        <a:lstStyle/>
        <a:p>
          <a:endParaRPr lang="en-US" sz="1400">
            <a:latin typeface="+mn-lt"/>
          </a:endParaRPr>
        </a:p>
      </dgm:t>
    </dgm:pt>
    <dgm:pt modelId="{854650B0-F17A-40CB-BCC5-C3F56202120F}">
      <dgm:prSet phldrT="[Text]" custT="1"/>
      <dgm:spPr/>
      <dgm:t>
        <a:bodyPr anchor="t" anchorCtr="0"/>
        <a:lstStyle/>
        <a:p>
          <a:endParaRPr lang="uk-UA" sz="1400" dirty="0" smtClean="0">
            <a:latin typeface="+mn-lt"/>
          </a:endParaRPr>
        </a:p>
        <a:p>
          <a:endParaRPr lang="uk-UA" sz="1400" dirty="0" smtClean="0">
            <a:latin typeface="+mn-lt"/>
          </a:endParaRPr>
        </a:p>
        <a:p>
          <a:r>
            <a:rPr lang="en-US" sz="1400" dirty="0" smtClean="0">
              <a:latin typeface="+mn-lt"/>
            </a:rPr>
            <a:t>Tax benefits for damaged land have been determined</a:t>
          </a:r>
          <a:endParaRPr lang="en-US" sz="1400" dirty="0">
            <a:latin typeface="+mn-lt"/>
          </a:endParaRPr>
        </a:p>
      </dgm:t>
    </dgm:pt>
    <dgm:pt modelId="{8D48A854-AD85-4330-A576-526867D1CB8D}" type="parTrans" cxnId="{DEA1F3F1-5E58-4E10-9299-983533126A9A}">
      <dgm:prSet/>
      <dgm:spPr/>
      <dgm:t>
        <a:bodyPr/>
        <a:lstStyle/>
        <a:p>
          <a:endParaRPr lang="en-US" sz="1400">
            <a:latin typeface="+mn-lt"/>
          </a:endParaRPr>
        </a:p>
      </dgm:t>
    </dgm:pt>
    <dgm:pt modelId="{5C039377-7BAD-405C-A198-FB6C9251A6DA}" type="sibTrans" cxnId="{DEA1F3F1-5E58-4E10-9299-983533126A9A}">
      <dgm:prSet/>
      <dgm:spPr/>
      <dgm:t>
        <a:bodyPr/>
        <a:lstStyle/>
        <a:p>
          <a:endParaRPr lang="en-US" sz="1400">
            <a:latin typeface="+mn-lt"/>
          </a:endParaRPr>
        </a:p>
      </dgm:t>
    </dgm:pt>
    <dgm:pt modelId="{ABDC4CDE-F1CB-48E5-A338-80C9AEB3910A}" type="pres">
      <dgm:prSet presAssocID="{E61B3040-F918-47E5-9E34-658EF7E458EC}" presName="CompostProcess" presStyleCnt="0">
        <dgm:presLayoutVars>
          <dgm:dir/>
          <dgm:resizeHandles val="exact"/>
        </dgm:presLayoutVars>
      </dgm:prSet>
      <dgm:spPr/>
      <dgm:t>
        <a:bodyPr/>
        <a:lstStyle/>
        <a:p>
          <a:endParaRPr lang="uk-UA"/>
        </a:p>
      </dgm:t>
    </dgm:pt>
    <dgm:pt modelId="{CE3272A0-A5CA-47B5-AB30-2AC1946C0834}" type="pres">
      <dgm:prSet presAssocID="{E61B3040-F918-47E5-9E34-658EF7E458EC}" presName="arrow" presStyleLbl="bgShp" presStyleIdx="0" presStyleCnt="1"/>
      <dgm:spPr/>
    </dgm:pt>
    <dgm:pt modelId="{284AA524-B1E7-4FBB-A1CD-4E08FACE72E5}" type="pres">
      <dgm:prSet presAssocID="{E61B3040-F918-47E5-9E34-658EF7E458EC}" presName="linearProcess" presStyleCnt="0"/>
      <dgm:spPr/>
    </dgm:pt>
    <dgm:pt modelId="{F33EEF24-D822-49C5-87B9-DB55B2A297CE}" type="pres">
      <dgm:prSet presAssocID="{AD54B9D9-BF21-4A30-9614-C40B38BBF327}" presName="textNode" presStyleLbl="node1" presStyleIdx="0" presStyleCnt="5" custScaleX="134907">
        <dgm:presLayoutVars>
          <dgm:bulletEnabled val="1"/>
        </dgm:presLayoutVars>
      </dgm:prSet>
      <dgm:spPr/>
      <dgm:t>
        <a:bodyPr/>
        <a:lstStyle/>
        <a:p>
          <a:endParaRPr lang="en-US"/>
        </a:p>
      </dgm:t>
    </dgm:pt>
    <dgm:pt modelId="{898DA9C5-FD06-4160-BD68-F2031CA6A3D6}" type="pres">
      <dgm:prSet presAssocID="{2DAC66DB-DC87-49A6-A06A-D1FC2D19F4A4}" presName="sibTrans" presStyleCnt="0"/>
      <dgm:spPr/>
    </dgm:pt>
    <dgm:pt modelId="{37E4C2DF-A3C8-498D-81DA-EF6AA3180AB2}" type="pres">
      <dgm:prSet presAssocID="{54854DBD-FB10-4E88-B8CC-FD7553BD1ED9}" presName="textNode" presStyleLbl="node1" presStyleIdx="1" presStyleCnt="5">
        <dgm:presLayoutVars>
          <dgm:bulletEnabled val="1"/>
        </dgm:presLayoutVars>
      </dgm:prSet>
      <dgm:spPr/>
      <dgm:t>
        <a:bodyPr/>
        <a:lstStyle/>
        <a:p>
          <a:endParaRPr lang="en-US"/>
        </a:p>
      </dgm:t>
    </dgm:pt>
    <dgm:pt modelId="{AC1C3659-286D-48E6-9E23-A82C1CC9B70F}" type="pres">
      <dgm:prSet presAssocID="{C2C21FDC-D669-472C-9236-8017C1344BCD}" presName="sibTrans" presStyleCnt="0"/>
      <dgm:spPr/>
    </dgm:pt>
    <dgm:pt modelId="{BBD1A783-02B4-4072-9539-10CC868091F5}" type="pres">
      <dgm:prSet presAssocID="{AF4F3A79-75DE-4679-8AF2-28864B65BB34}" presName="textNode" presStyleLbl="node1" presStyleIdx="2" presStyleCnt="5">
        <dgm:presLayoutVars>
          <dgm:bulletEnabled val="1"/>
        </dgm:presLayoutVars>
      </dgm:prSet>
      <dgm:spPr/>
      <dgm:t>
        <a:bodyPr/>
        <a:lstStyle/>
        <a:p>
          <a:endParaRPr lang="en-US"/>
        </a:p>
      </dgm:t>
    </dgm:pt>
    <dgm:pt modelId="{1245F59E-3B03-421D-8AD4-1D2522A238A7}" type="pres">
      <dgm:prSet presAssocID="{3CEE97C6-5721-4B53-BB2C-CFEE7C8B4404}" presName="sibTrans" presStyleCnt="0"/>
      <dgm:spPr/>
    </dgm:pt>
    <dgm:pt modelId="{70D8EF3C-54CB-4529-832B-BEC35D4B186A}" type="pres">
      <dgm:prSet presAssocID="{7105610B-F9D6-4DD6-9DEC-BF52C202A9A3}" presName="textNode" presStyleLbl="node1" presStyleIdx="3" presStyleCnt="5" custScaleX="120834">
        <dgm:presLayoutVars>
          <dgm:bulletEnabled val="1"/>
        </dgm:presLayoutVars>
      </dgm:prSet>
      <dgm:spPr/>
      <dgm:t>
        <a:bodyPr/>
        <a:lstStyle/>
        <a:p>
          <a:endParaRPr lang="en-US"/>
        </a:p>
      </dgm:t>
    </dgm:pt>
    <dgm:pt modelId="{80662376-83BF-4D18-8D66-90C33E9D18D9}" type="pres">
      <dgm:prSet presAssocID="{C8223BDB-AAC0-47C9-BC5B-C2E8B7E848ED}" presName="sibTrans" presStyleCnt="0"/>
      <dgm:spPr/>
    </dgm:pt>
    <dgm:pt modelId="{98DF54F0-5688-4659-B5BC-06E5FBA58ED6}" type="pres">
      <dgm:prSet presAssocID="{854650B0-F17A-40CB-BCC5-C3F56202120F}" presName="textNode" presStyleLbl="node1" presStyleIdx="4" presStyleCnt="5" custScaleX="97038">
        <dgm:presLayoutVars>
          <dgm:bulletEnabled val="1"/>
        </dgm:presLayoutVars>
      </dgm:prSet>
      <dgm:spPr/>
      <dgm:t>
        <a:bodyPr/>
        <a:lstStyle/>
        <a:p>
          <a:endParaRPr lang="en-US"/>
        </a:p>
      </dgm:t>
    </dgm:pt>
  </dgm:ptLst>
  <dgm:cxnLst>
    <dgm:cxn modelId="{4D128787-956E-4F12-BF71-D47E981AD11C}" type="presOf" srcId="{AD54B9D9-BF21-4A30-9614-C40B38BBF327}" destId="{F33EEF24-D822-49C5-87B9-DB55B2A297CE}" srcOrd="0" destOrd="0" presId="urn:microsoft.com/office/officeart/2005/8/layout/hProcess9"/>
    <dgm:cxn modelId="{7231E166-E904-4DEC-BDE9-7ABDD056DC2A}" type="presOf" srcId="{854650B0-F17A-40CB-BCC5-C3F56202120F}" destId="{98DF54F0-5688-4659-B5BC-06E5FBA58ED6}" srcOrd="0" destOrd="0" presId="urn:microsoft.com/office/officeart/2005/8/layout/hProcess9"/>
    <dgm:cxn modelId="{7AEF7810-3A92-40B2-8426-E1A74B9E42C1}" type="presOf" srcId="{54854DBD-FB10-4E88-B8CC-FD7553BD1ED9}" destId="{37E4C2DF-A3C8-498D-81DA-EF6AA3180AB2}" srcOrd="0" destOrd="0" presId="urn:microsoft.com/office/officeart/2005/8/layout/hProcess9"/>
    <dgm:cxn modelId="{1EC5801A-AE99-4DBD-B5AC-BFE1A64FCD9D}" type="presOf" srcId="{7105610B-F9D6-4DD6-9DEC-BF52C202A9A3}" destId="{70D8EF3C-54CB-4529-832B-BEC35D4B186A}" srcOrd="0" destOrd="0" presId="urn:microsoft.com/office/officeart/2005/8/layout/hProcess9"/>
    <dgm:cxn modelId="{976929CC-11C8-49C0-AD68-A9F1AA9377C1}" srcId="{E61B3040-F918-47E5-9E34-658EF7E458EC}" destId="{AF4F3A79-75DE-4679-8AF2-28864B65BB34}" srcOrd="2" destOrd="0" parTransId="{B85C831E-C2BF-45BC-A73A-A0BE09615839}" sibTransId="{3CEE97C6-5721-4B53-BB2C-CFEE7C8B4404}"/>
    <dgm:cxn modelId="{B9B490A7-DAAD-439D-A1E5-6377E0F6FEF3}" type="presOf" srcId="{E61B3040-F918-47E5-9E34-658EF7E458EC}" destId="{ABDC4CDE-F1CB-48E5-A338-80C9AEB3910A}" srcOrd="0" destOrd="0" presId="urn:microsoft.com/office/officeart/2005/8/layout/hProcess9"/>
    <dgm:cxn modelId="{6DDCAAB7-6581-46A6-9F35-F03CECB81223}" srcId="{E61B3040-F918-47E5-9E34-658EF7E458EC}" destId="{7105610B-F9D6-4DD6-9DEC-BF52C202A9A3}" srcOrd="3" destOrd="0" parTransId="{28F58D24-3C7D-446C-9020-86F79EEBE660}" sibTransId="{C8223BDB-AAC0-47C9-BC5B-C2E8B7E848ED}"/>
    <dgm:cxn modelId="{A0AF7643-58B5-49CE-B21F-79453F7BF8F0}" type="presOf" srcId="{AF4F3A79-75DE-4679-8AF2-28864B65BB34}" destId="{BBD1A783-02B4-4072-9539-10CC868091F5}" srcOrd="0" destOrd="0" presId="urn:microsoft.com/office/officeart/2005/8/layout/hProcess9"/>
    <dgm:cxn modelId="{AD906254-98A7-4168-AB85-1ECAACB78FC3}" srcId="{E61B3040-F918-47E5-9E34-658EF7E458EC}" destId="{54854DBD-FB10-4E88-B8CC-FD7553BD1ED9}" srcOrd="1" destOrd="0" parTransId="{413C6EED-89A4-4423-9ABD-96524214ADB7}" sibTransId="{C2C21FDC-D669-472C-9236-8017C1344BCD}"/>
    <dgm:cxn modelId="{4214AE14-9F69-4AEC-8115-EFB7133C3BA3}" srcId="{E61B3040-F918-47E5-9E34-658EF7E458EC}" destId="{AD54B9D9-BF21-4A30-9614-C40B38BBF327}" srcOrd="0" destOrd="0" parTransId="{29C5F860-17BF-4168-979A-1D223C31E2FC}" sibTransId="{2DAC66DB-DC87-49A6-A06A-D1FC2D19F4A4}"/>
    <dgm:cxn modelId="{DEA1F3F1-5E58-4E10-9299-983533126A9A}" srcId="{E61B3040-F918-47E5-9E34-658EF7E458EC}" destId="{854650B0-F17A-40CB-BCC5-C3F56202120F}" srcOrd="4" destOrd="0" parTransId="{8D48A854-AD85-4330-A576-526867D1CB8D}" sibTransId="{5C039377-7BAD-405C-A198-FB6C9251A6DA}"/>
    <dgm:cxn modelId="{4DC2C941-5457-4E4B-A61C-7A1FC909FB07}" type="presParOf" srcId="{ABDC4CDE-F1CB-48E5-A338-80C9AEB3910A}" destId="{CE3272A0-A5CA-47B5-AB30-2AC1946C0834}" srcOrd="0" destOrd="0" presId="urn:microsoft.com/office/officeart/2005/8/layout/hProcess9"/>
    <dgm:cxn modelId="{FF9342F2-DFED-45EC-A3CD-EEA4685F200B}" type="presParOf" srcId="{ABDC4CDE-F1CB-48E5-A338-80C9AEB3910A}" destId="{284AA524-B1E7-4FBB-A1CD-4E08FACE72E5}" srcOrd="1" destOrd="0" presId="urn:microsoft.com/office/officeart/2005/8/layout/hProcess9"/>
    <dgm:cxn modelId="{F1C4102C-8C55-4CB2-AE89-A7913453C6EA}" type="presParOf" srcId="{284AA524-B1E7-4FBB-A1CD-4E08FACE72E5}" destId="{F33EEF24-D822-49C5-87B9-DB55B2A297CE}" srcOrd="0" destOrd="0" presId="urn:microsoft.com/office/officeart/2005/8/layout/hProcess9"/>
    <dgm:cxn modelId="{2CAF24CD-6ABB-46A8-8433-163DC1CF7668}" type="presParOf" srcId="{284AA524-B1E7-4FBB-A1CD-4E08FACE72E5}" destId="{898DA9C5-FD06-4160-BD68-F2031CA6A3D6}" srcOrd="1" destOrd="0" presId="urn:microsoft.com/office/officeart/2005/8/layout/hProcess9"/>
    <dgm:cxn modelId="{47EA02F6-6CCB-42F8-824F-F279F2B54416}" type="presParOf" srcId="{284AA524-B1E7-4FBB-A1CD-4E08FACE72E5}" destId="{37E4C2DF-A3C8-498D-81DA-EF6AA3180AB2}" srcOrd="2" destOrd="0" presId="urn:microsoft.com/office/officeart/2005/8/layout/hProcess9"/>
    <dgm:cxn modelId="{6C81C20E-178E-4D54-90BC-17531F31567A}" type="presParOf" srcId="{284AA524-B1E7-4FBB-A1CD-4E08FACE72E5}" destId="{AC1C3659-286D-48E6-9E23-A82C1CC9B70F}" srcOrd="3" destOrd="0" presId="urn:microsoft.com/office/officeart/2005/8/layout/hProcess9"/>
    <dgm:cxn modelId="{73378A14-831C-4E18-AD78-093CABC77820}" type="presParOf" srcId="{284AA524-B1E7-4FBB-A1CD-4E08FACE72E5}" destId="{BBD1A783-02B4-4072-9539-10CC868091F5}" srcOrd="4" destOrd="0" presId="urn:microsoft.com/office/officeart/2005/8/layout/hProcess9"/>
    <dgm:cxn modelId="{AA44EF65-5B7C-4936-9587-C10E746FEB81}" type="presParOf" srcId="{284AA524-B1E7-4FBB-A1CD-4E08FACE72E5}" destId="{1245F59E-3B03-421D-8AD4-1D2522A238A7}" srcOrd="5" destOrd="0" presId="urn:microsoft.com/office/officeart/2005/8/layout/hProcess9"/>
    <dgm:cxn modelId="{9D723335-876C-4AF7-BC08-E15E9FF9651E}" type="presParOf" srcId="{284AA524-B1E7-4FBB-A1CD-4E08FACE72E5}" destId="{70D8EF3C-54CB-4529-832B-BEC35D4B186A}" srcOrd="6" destOrd="0" presId="urn:microsoft.com/office/officeart/2005/8/layout/hProcess9"/>
    <dgm:cxn modelId="{28486591-EF34-41AE-9DD9-D99901DC205C}" type="presParOf" srcId="{284AA524-B1E7-4FBB-A1CD-4E08FACE72E5}" destId="{80662376-83BF-4D18-8D66-90C33E9D18D9}" srcOrd="7" destOrd="0" presId="urn:microsoft.com/office/officeart/2005/8/layout/hProcess9"/>
    <dgm:cxn modelId="{A5FAF57E-C343-47E8-8447-7DFBFB1EF8F1}" type="presParOf" srcId="{284AA524-B1E7-4FBB-A1CD-4E08FACE72E5}" destId="{98DF54F0-5688-4659-B5BC-06E5FBA58ED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272A0-A5CA-47B5-AB30-2AC1946C0834}">
      <dsp:nvSpPr>
        <dsp:cNvPr id="0" name=""/>
        <dsp:cNvSpPr/>
      </dsp:nvSpPr>
      <dsp:spPr>
        <a:xfrm>
          <a:off x="889255" y="0"/>
          <a:ext cx="10078225" cy="541866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EEF24-D822-49C5-87B9-DB55B2A297CE}">
      <dsp:nvSpPr>
        <dsp:cNvPr id="0" name=""/>
        <dsp:cNvSpPr/>
      </dsp:nvSpPr>
      <dsp:spPr>
        <a:xfrm>
          <a:off x="3473" y="1625600"/>
          <a:ext cx="2091139"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r>
            <a:rPr lang="en-US" sz="1500" kern="1200" dirty="0" smtClean="0"/>
            <a:t>Suspension of the State Land Cadastre and the Public cadastral map</a:t>
          </a:r>
          <a:endParaRPr lang="uk-UA" sz="1500" kern="1200" dirty="0" smtClean="0"/>
        </a:p>
        <a:p>
          <a:pPr lvl="0" algn="ctr" defTabSz="666750">
            <a:lnSpc>
              <a:spcPct val="90000"/>
            </a:lnSpc>
            <a:spcBef>
              <a:spcPct val="0"/>
            </a:spcBef>
            <a:spcAft>
              <a:spcPct val="35000"/>
            </a:spcAft>
          </a:pPr>
          <a:endParaRPr lang="en-US" sz="1500" kern="1200" dirty="0"/>
        </a:p>
      </dsp:txBody>
      <dsp:txXfrm>
        <a:off x="105554" y="1727681"/>
        <a:ext cx="1886977" cy="1963304"/>
      </dsp:txXfrm>
    </dsp:sp>
    <dsp:sp modelId="{37E4C2DF-A3C8-498D-81DA-EF6AA3180AB2}">
      <dsp:nvSpPr>
        <dsp:cNvPr id="0" name=""/>
        <dsp:cNvSpPr/>
      </dsp:nvSpPr>
      <dsp:spPr>
        <a:xfrm>
          <a:off x="2443136" y="1625600"/>
          <a:ext cx="2091139"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uk-UA" sz="1500" kern="1200" dirty="0" smtClean="0"/>
            <a:t> </a:t>
          </a:r>
        </a:p>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r>
            <a:rPr lang="en-US" sz="1500" kern="1200" dirty="0" smtClean="0"/>
            <a:t>The Procedure for Determining Damage and Losses was approved</a:t>
          </a:r>
          <a:endParaRPr lang="en-US" sz="1500" kern="1200" dirty="0"/>
        </a:p>
      </dsp:txBody>
      <dsp:txXfrm>
        <a:off x="2545217" y="1727681"/>
        <a:ext cx="1886977" cy="1963304"/>
      </dsp:txXfrm>
    </dsp:sp>
    <dsp:sp modelId="{BBD1A783-02B4-4072-9539-10CC868091F5}">
      <dsp:nvSpPr>
        <dsp:cNvPr id="0" name=""/>
        <dsp:cNvSpPr/>
      </dsp:nvSpPr>
      <dsp:spPr>
        <a:xfrm>
          <a:off x="4882798" y="1625600"/>
          <a:ext cx="2091139"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r>
            <a:rPr lang="en-US" sz="1500" kern="1200" dirty="0" smtClean="0"/>
            <a:t>The procedure for acquiring rights to agricultural land has been simplified</a:t>
          </a:r>
          <a:endParaRPr lang="en-US" sz="1500" kern="1200" dirty="0"/>
        </a:p>
      </dsp:txBody>
      <dsp:txXfrm>
        <a:off x="4984879" y="1727681"/>
        <a:ext cx="1886977" cy="1963304"/>
      </dsp:txXfrm>
    </dsp:sp>
    <dsp:sp modelId="{70D8EF3C-54CB-4529-832B-BEC35D4B186A}">
      <dsp:nvSpPr>
        <dsp:cNvPr id="0" name=""/>
        <dsp:cNvSpPr/>
      </dsp:nvSpPr>
      <dsp:spPr>
        <a:xfrm>
          <a:off x="7322460" y="1625600"/>
          <a:ext cx="2091139"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r>
            <a:rPr lang="en-US" sz="1500" kern="1200" dirty="0" smtClean="0"/>
            <a:t>Procedure for maintaining the State Land Cadastre under martial law approved</a:t>
          </a:r>
          <a:endParaRPr lang="en-US" sz="1500" kern="1200" dirty="0"/>
        </a:p>
      </dsp:txBody>
      <dsp:txXfrm>
        <a:off x="7424541" y="1727681"/>
        <a:ext cx="1886977" cy="1963304"/>
      </dsp:txXfrm>
    </dsp:sp>
    <dsp:sp modelId="{98DF54F0-5688-4659-B5BC-06E5FBA58ED6}">
      <dsp:nvSpPr>
        <dsp:cNvPr id="0" name=""/>
        <dsp:cNvSpPr/>
      </dsp:nvSpPr>
      <dsp:spPr>
        <a:xfrm>
          <a:off x="9762123" y="1625600"/>
          <a:ext cx="2091139"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endParaRPr lang="uk-UA" sz="1500" kern="1200" dirty="0" smtClean="0"/>
        </a:p>
        <a:p>
          <a:pPr lvl="0" algn="ctr" defTabSz="666750">
            <a:lnSpc>
              <a:spcPct val="90000"/>
            </a:lnSpc>
            <a:spcBef>
              <a:spcPct val="0"/>
            </a:spcBef>
            <a:spcAft>
              <a:spcPct val="35000"/>
            </a:spcAft>
          </a:pPr>
          <a:r>
            <a:rPr lang="en-US" sz="1500" kern="1200" dirty="0" smtClean="0"/>
            <a:t>Restoration the operation of the </a:t>
          </a:r>
          <a:r>
            <a:rPr lang="uk-UA" sz="1500" kern="1200" dirty="0" smtClean="0"/>
            <a:t/>
          </a:r>
          <a:br>
            <a:rPr lang="uk-UA" sz="1500" kern="1200" dirty="0" smtClean="0"/>
          </a:br>
          <a:r>
            <a:rPr lang="en-US" sz="1500" kern="1200" dirty="0" smtClean="0"/>
            <a:t>State Land Cadastre</a:t>
          </a:r>
          <a:endParaRPr lang="uk-UA" sz="1500" kern="1200" dirty="0" smtClean="0"/>
        </a:p>
        <a:p>
          <a:pPr lvl="0" algn="ctr" defTabSz="666750">
            <a:lnSpc>
              <a:spcPct val="90000"/>
            </a:lnSpc>
            <a:spcBef>
              <a:spcPct val="0"/>
            </a:spcBef>
            <a:spcAft>
              <a:spcPct val="35000"/>
            </a:spcAft>
          </a:pPr>
          <a:endParaRPr lang="en-US" sz="1500" kern="1200" dirty="0"/>
        </a:p>
      </dsp:txBody>
      <dsp:txXfrm>
        <a:off x="9864204" y="1727681"/>
        <a:ext cx="1886977" cy="1963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272A0-A5CA-47B5-AB30-2AC1946C0834}">
      <dsp:nvSpPr>
        <dsp:cNvPr id="0" name=""/>
        <dsp:cNvSpPr/>
      </dsp:nvSpPr>
      <dsp:spPr>
        <a:xfrm>
          <a:off x="889255" y="0"/>
          <a:ext cx="10078225" cy="5418667"/>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3EEF24-D822-49C5-87B9-DB55B2A297CE}">
      <dsp:nvSpPr>
        <dsp:cNvPr id="0" name=""/>
        <dsp:cNvSpPr/>
      </dsp:nvSpPr>
      <dsp:spPr>
        <a:xfrm>
          <a:off x="326" y="1625600"/>
          <a:ext cx="2582096"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endParaRPr lang="uk-UA" sz="1400" kern="1200" dirty="0" smtClean="0">
            <a:latin typeface="+mn-lt"/>
          </a:endParaRPr>
        </a:p>
        <a:p>
          <a:pPr lvl="0" algn="ctr" defTabSz="622300">
            <a:lnSpc>
              <a:spcPct val="90000"/>
            </a:lnSpc>
            <a:spcBef>
              <a:spcPct val="0"/>
            </a:spcBef>
            <a:spcAft>
              <a:spcPct val="35000"/>
            </a:spcAft>
          </a:pPr>
          <a:endParaRPr lang="uk-UA" sz="1400" kern="1200" dirty="0" smtClean="0">
            <a:latin typeface="+mn-lt"/>
          </a:endParaRPr>
        </a:p>
        <a:p>
          <a:pPr lvl="0" algn="ctr" defTabSz="622300">
            <a:lnSpc>
              <a:spcPct val="90000"/>
            </a:lnSpc>
            <a:spcBef>
              <a:spcPct val="0"/>
            </a:spcBef>
            <a:spcAft>
              <a:spcPct val="35000"/>
            </a:spcAft>
          </a:pPr>
          <a:r>
            <a:rPr lang="en-US" sz="1400" kern="1200" dirty="0" smtClean="0">
              <a:latin typeface="+mn-lt"/>
            </a:rPr>
            <a:t>Special rules have been established for the location </a:t>
          </a:r>
          <a:r>
            <a:rPr lang="uk-UA" sz="1400" kern="1200" dirty="0" smtClean="0">
              <a:latin typeface="+mn-lt"/>
            </a:rPr>
            <a:t/>
          </a:r>
          <a:br>
            <a:rPr lang="uk-UA" sz="1400" kern="1200" dirty="0" smtClean="0">
              <a:latin typeface="+mn-lt"/>
            </a:rPr>
          </a:br>
          <a:r>
            <a:rPr lang="en-US" sz="1400" kern="1200" dirty="0" smtClean="0">
              <a:latin typeface="+mn-lt"/>
            </a:rPr>
            <a:t>of production facilities of enterprises that are relocated (evacuated) from the combat zone</a:t>
          </a:r>
          <a:endParaRPr lang="en-US" sz="1400" kern="1200" dirty="0">
            <a:latin typeface="+mn-lt"/>
          </a:endParaRPr>
        </a:p>
      </dsp:txBody>
      <dsp:txXfrm>
        <a:off x="106133" y="1731407"/>
        <a:ext cx="2370482" cy="1955852"/>
      </dsp:txXfrm>
    </dsp:sp>
    <dsp:sp modelId="{37E4C2DF-A3C8-498D-81DA-EF6AA3180AB2}">
      <dsp:nvSpPr>
        <dsp:cNvPr id="0" name=""/>
        <dsp:cNvSpPr/>
      </dsp:nvSpPr>
      <dsp:spPr>
        <a:xfrm>
          <a:off x="2901420" y="1625600"/>
          <a:ext cx="1913982"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uk-UA" sz="1400" kern="1200" dirty="0" smtClean="0">
              <a:latin typeface="+mn-lt"/>
            </a:rPr>
            <a:t>Відновлено </a:t>
          </a:r>
        </a:p>
        <a:p>
          <a:pPr lvl="0" algn="ctr" defTabSz="622300">
            <a:lnSpc>
              <a:spcPct val="90000"/>
            </a:lnSpc>
            <a:spcBef>
              <a:spcPct val="0"/>
            </a:spcBef>
            <a:spcAft>
              <a:spcPct val="35000"/>
            </a:spcAft>
          </a:pPr>
          <a:endParaRPr lang="uk-UA" sz="1400" kern="1200" dirty="0" smtClean="0">
            <a:latin typeface="+mn-lt"/>
          </a:endParaRPr>
        </a:p>
        <a:p>
          <a:pPr lvl="0" algn="ctr" defTabSz="622300">
            <a:lnSpc>
              <a:spcPct val="90000"/>
            </a:lnSpc>
            <a:spcBef>
              <a:spcPct val="0"/>
            </a:spcBef>
            <a:spcAft>
              <a:spcPct val="35000"/>
            </a:spcAft>
          </a:pPr>
          <a:r>
            <a:rPr lang="en-US" sz="1400" kern="1200" dirty="0" smtClean="0">
              <a:latin typeface="+mn-lt"/>
            </a:rPr>
            <a:t>The procedure for holding land auctions has been restored</a:t>
          </a:r>
          <a:endParaRPr lang="en-US" sz="1400" kern="1200" dirty="0">
            <a:latin typeface="+mn-lt"/>
          </a:endParaRPr>
        </a:p>
      </dsp:txBody>
      <dsp:txXfrm>
        <a:off x="2994853" y="1719033"/>
        <a:ext cx="1727116" cy="1980600"/>
      </dsp:txXfrm>
    </dsp:sp>
    <dsp:sp modelId="{BBD1A783-02B4-4072-9539-10CC868091F5}">
      <dsp:nvSpPr>
        <dsp:cNvPr id="0" name=""/>
        <dsp:cNvSpPr/>
      </dsp:nvSpPr>
      <dsp:spPr>
        <a:xfrm>
          <a:off x="5134400" y="1625600"/>
          <a:ext cx="1913982"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endParaRPr lang="uk-UA" sz="1400" kern="1200" dirty="0" smtClean="0">
            <a:effectLst/>
            <a:latin typeface="+mn-lt"/>
            <a:ea typeface="Calibri" panose="020F0502020204030204" pitchFamily="34" charset="0"/>
          </a:endParaRPr>
        </a:p>
        <a:p>
          <a:pPr lvl="0" algn="ctr" defTabSz="622300">
            <a:lnSpc>
              <a:spcPct val="90000"/>
            </a:lnSpc>
            <a:spcBef>
              <a:spcPct val="0"/>
            </a:spcBef>
            <a:spcAft>
              <a:spcPct val="35000"/>
            </a:spcAft>
          </a:pPr>
          <a:endParaRPr lang="uk-UA" sz="1400" kern="1200" dirty="0" smtClean="0">
            <a:effectLst/>
            <a:latin typeface="+mn-lt"/>
            <a:ea typeface="Calibri" panose="020F0502020204030204" pitchFamily="34" charset="0"/>
          </a:endParaRPr>
        </a:p>
        <a:p>
          <a:pPr lvl="0" algn="ctr" defTabSz="622300">
            <a:lnSpc>
              <a:spcPct val="90000"/>
            </a:lnSpc>
            <a:spcBef>
              <a:spcPct val="0"/>
            </a:spcBef>
            <a:spcAft>
              <a:spcPct val="35000"/>
            </a:spcAft>
          </a:pPr>
          <a:r>
            <a:rPr lang="en-US" sz="1400" kern="1200" dirty="0" smtClean="0">
              <a:effectLst/>
              <a:latin typeface="+mn-lt"/>
            </a:rPr>
            <a:t>Interagency working group on humanitarian demining established</a:t>
          </a:r>
          <a:r>
            <a:rPr lang="uk-UA" sz="1400" kern="1200" dirty="0" smtClean="0">
              <a:effectLst/>
              <a:latin typeface="Times New Roman" panose="02020603050405020304" pitchFamily="18" charset="0"/>
              <a:ea typeface="Calibri" panose="020F0502020204030204" pitchFamily="34" charset="0"/>
            </a:rPr>
            <a:t> </a:t>
          </a:r>
          <a:endParaRPr lang="en-US" sz="1400" kern="1200" dirty="0">
            <a:latin typeface="+mn-lt"/>
          </a:endParaRPr>
        </a:p>
      </dsp:txBody>
      <dsp:txXfrm>
        <a:off x="5227833" y="1719033"/>
        <a:ext cx="1727116" cy="1980600"/>
      </dsp:txXfrm>
    </dsp:sp>
    <dsp:sp modelId="{70D8EF3C-54CB-4529-832B-BEC35D4B186A}">
      <dsp:nvSpPr>
        <dsp:cNvPr id="0" name=""/>
        <dsp:cNvSpPr/>
      </dsp:nvSpPr>
      <dsp:spPr>
        <a:xfrm>
          <a:off x="7367380" y="1625600"/>
          <a:ext cx="2312742"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uk-UA" sz="1400" kern="1200" dirty="0" smtClean="0">
              <a:latin typeface="+mn-lt"/>
            </a:rPr>
            <a:t> </a:t>
          </a:r>
        </a:p>
        <a:p>
          <a:pPr lvl="0" algn="ctr" defTabSz="622300">
            <a:lnSpc>
              <a:spcPct val="90000"/>
            </a:lnSpc>
            <a:spcBef>
              <a:spcPct val="0"/>
            </a:spcBef>
            <a:spcAft>
              <a:spcPct val="35000"/>
            </a:spcAft>
          </a:pPr>
          <a:endParaRPr lang="uk-UA" sz="1400" kern="1200" dirty="0" smtClean="0">
            <a:latin typeface="+mn-lt"/>
          </a:endParaRPr>
        </a:p>
        <a:p>
          <a:pPr lvl="0" algn="ctr" defTabSz="622300">
            <a:lnSpc>
              <a:spcPct val="90000"/>
            </a:lnSpc>
            <a:spcBef>
              <a:spcPct val="0"/>
            </a:spcBef>
            <a:spcAft>
              <a:spcPct val="35000"/>
            </a:spcAft>
          </a:pPr>
          <a:r>
            <a:rPr lang="en-US" sz="1400" kern="1200" dirty="0" smtClean="0">
              <a:latin typeface="+mn-lt"/>
            </a:rPr>
            <a:t>The procedure for allocating land parcels for the construction and maintenance of engineering and fortification structures has been simplified</a:t>
          </a:r>
          <a:endParaRPr lang="en-US" sz="1400" kern="1200" dirty="0">
            <a:latin typeface="+mn-lt"/>
          </a:endParaRPr>
        </a:p>
      </dsp:txBody>
      <dsp:txXfrm>
        <a:off x="7473187" y="1731407"/>
        <a:ext cx="2101128" cy="1955852"/>
      </dsp:txXfrm>
    </dsp:sp>
    <dsp:sp modelId="{98DF54F0-5688-4659-B5BC-06E5FBA58ED6}">
      <dsp:nvSpPr>
        <dsp:cNvPr id="0" name=""/>
        <dsp:cNvSpPr/>
      </dsp:nvSpPr>
      <dsp:spPr>
        <a:xfrm>
          <a:off x="9999119" y="1625600"/>
          <a:ext cx="1857290" cy="2167466"/>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endParaRPr lang="uk-UA" sz="1400" kern="1200" dirty="0" smtClean="0">
            <a:latin typeface="+mn-lt"/>
          </a:endParaRPr>
        </a:p>
        <a:p>
          <a:pPr lvl="0" algn="ctr" defTabSz="622300">
            <a:lnSpc>
              <a:spcPct val="90000"/>
            </a:lnSpc>
            <a:spcBef>
              <a:spcPct val="0"/>
            </a:spcBef>
            <a:spcAft>
              <a:spcPct val="35000"/>
            </a:spcAft>
          </a:pPr>
          <a:endParaRPr lang="uk-UA" sz="1400" kern="1200" dirty="0" smtClean="0">
            <a:latin typeface="+mn-lt"/>
          </a:endParaRPr>
        </a:p>
        <a:p>
          <a:pPr lvl="0" algn="ctr" defTabSz="622300">
            <a:lnSpc>
              <a:spcPct val="90000"/>
            </a:lnSpc>
            <a:spcBef>
              <a:spcPct val="0"/>
            </a:spcBef>
            <a:spcAft>
              <a:spcPct val="35000"/>
            </a:spcAft>
          </a:pPr>
          <a:r>
            <a:rPr lang="en-US" sz="1400" kern="1200" dirty="0" smtClean="0">
              <a:latin typeface="+mn-lt"/>
            </a:rPr>
            <a:t>Tax benefits for damaged land have been determined</a:t>
          </a:r>
          <a:endParaRPr lang="en-US" sz="1400" kern="1200" dirty="0">
            <a:latin typeface="+mn-lt"/>
          </a:endParaRPr>
        </a:p>
      </dsp:txBody>
      <dsp:txXfrm>
        <a:off x="10089784" y="1716265"/>
        <a:ext cx="1675960" cy="19861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0.60138</cdr:x>
      <cdr:y>0.24576</cdr:y>
    </cdr:from>
    <cdr:to>
      <cdr:x>0.70293</cdr:x>
      <cdr:y>0.31295</cdr:y>
    </cdr:to>
    <cdr:sp macro="" textlink="">
      <cdr:nvSpPr>
        <cdr:cNvPr id="2" name="Прямокутник 1"/>
        <cdr:cNvSpPr/>
      </cdr:nvSpPr>
      <cdr:spPr>
        <a:xfrm xmlns:a="http://schemas.openxmlformats.org/drawingml/2006/main">
          <a:off x="6278070" y="1131790"/>
          <a:ext cx="1060121" cy="309427"/>
        </a:xfrm>
        <a:prstGeom xmlns:a="http://schemas.openxmlformats.org/drawingml/2006/main" prst="rect">
          <a:avLst/>
        </a:prstGeom>
        <a:solidFill xmlns:a="http://schemas.openxmlformats.org/drawingml/2006/main">
          <a:srgbClr val="16546A"/>
        </a:solidFill>
        <a:ln xmlns:a="http://schemas.openxmlformats.org/drawingml/2006/main" w="12700" cap="flat">
          <a:noFill/>
          <a:prstDash val="solid"/>
          <a:miter lim="800000"/>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r>
            <a:rPr lang="ru-RU" sz="1400" b="1" dirty="0">
              <a:solidFill>
                <a:schemeClr val="bg1"/>
              </a:solidFill>
              <a:latin typeface="Lato Regular"/>
            </a:rPr>
            <a:t>1.2 </a:t>
          </a:r>
          <a:r>
            <a:rPr lang="en-US" sz="1400" b="1" dirty="0" err="1" smtClean="0">
              <a:solidFill>
                <a:schemeClr val="bg1"/>
              </a:solidFill>
              <a:latin typeface="Lato Regular"/>
            </a:rPr>
            <a:t>mln</a:t>
          </a:r>
          <a:r>
            <a:rPr lang="uk-UA" sz="1400" b="1" dirty="0" smtClean="0">
              <a:solidFill>
                <a:schemeClr val="bg1"/>
              </a:solidFill>
              <a:latin typeface="Lato Regular"/>
            </a:rPr>
            <a:t>.</a:t>
          </a:r>
          <a:endParaRPr lang="uk-UA" sz="1400" b="1" dirty="0">
            <a:solidFill>
              <a:schemeClr val="bg1"/>
            </a:solidFill>
            <a:latin typeface="Lato Regular"/>
          </a:endParaRPr>
        </a:p>
      </cdr:txBody>
    </cdr:sp>
  </cdr:relSizeAnchor>
  <cdr:relSizeAnchor xmlns:cdr="http://schemas.openxmlformats.org/drawingml/2006/chartDrawing">
    <cdr:from>
      <cdr:x>0.65693</cdr:x>
      <cdr:y>0.07861</cdr:y>
    </cdr:from>
    <cdr:to>
      <cdr:x>0.75586</cdr:x>
      <cdr:y>0.14581</cdr:y>
    </cdr:to>
    <cdr:sp macro="" textlink="">
      <cdr:nvSpPr>
        <cdr:cNvPr id="3" name="Прямокутник 2"/>
        <cdr:cNvSpPr/>
      </cdr:nvSpPr>
      <cdr:spPr>
        <a:xfrm xmlns:a="http://schemas.openxmlformats.org/drawingml/2006/main">
          <a:off x="6858000" y="362020"/>
          <a:ext cx="1032769" cy="309473"/>
        </a:xfrm>
        <a:prstGeom xmlns:a="http://schemas.openxmlformats.org/drawingml/2006/main" prst="rect">
          <a:avLst/>
        </a:prstGeom>
        <a:solidFill xmlns:a="http://schemas.openxmlformats.org/drawingml/2006/main">
          <a:srgbClr val="16546A"/>
        </a:solidFill>
        <a:ln xmlns:a="http://schemas.openxmlformats.org/drawingml/2006/main" w="12700" cap="flat">
          <a:noFill/>
          <a:prstDash val="solid"/>
          <a:miter lim="800000"/>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pPr algn="ctr"/>
          <a:r>
            <a:rPr lang="ru-RU" sz="1400" b="1" dirty="0">
              <a:solidFill>
                <a:schemeClr val="bg1"/>
              </a:solidFill>
              <a:latin typeface="Lato Regular"/>
            </a:rPr>
            <a:t>1.5 </a:t>
          </a:r>
          <a:r>
            <a:rPr lang="en-US" sz="1400" b="1" dirty="0" err="1" smtClean="0">
              <a:solidFill>
                <a:schemeClr val="bg1"/>
              </a:solidFill>
              <a:latin typeface="Lato Regular"/>
            </a:rPr>
            <a:t>mln</a:t>
          </a:r>
          <a:r>
            <a:rPr lang="en-US" sz="1400" b="1" dirty="0" smtClean="0">
              <a:solidFill>
                <a:schemeClr val="bg1"/>
              </a:solidFill>
              <a:latin typeface="Lato Regular"/>
            </a:rPr>
            <a:t>.</a:t>
          </a:r>
          <a:endParaRPr lang="uk-UA" sz="1400" b="1" dirty="0">
            <a:solidFill>
              <a:schemeClr val="bg1"/>
            </a:solidFill>
            <a:latin typeface="Lato Regular"/>
          </a:endParaRPr>
        </a:p>
      </cdr:txBody>
    </cdr:sp>
  </cdr:relSizeAnchor>
  <cdr:relSizeAnchor xmlns:cdr="http://schemas.openxmlformats.org/drawingml/2006/chartDrawing">
    <cdr:from>
      <cdr:x>0.76425</cdr:x>
      <cdr:y>0.11255</cdr:y>
    </cdr:from>
    <cdr:to>
      <cdr:x>0.85955</cdr:x>
      <cdr:y>0.17974</cdr:y>
    </cdr:to>
    <cdr:sp macro="" textlink="">
      <cdr:nvSpPr>
        <cdr:cNvPr id="4" name="Прямокутник 3"/>
        <cdr:cNvSpPr/>
      </cdr:nvSpPr>
      <cdr:spPr>
        <a:xfrm xmlns:a="http://schemas.openxmlformats.org/drawingml/2006/main">
          <a:off x="7978362" y="518342"/>
          <a:ext cx="994875" cy="309427"/>
        </a:xfrm>
        <a:prstGeom xmlns:a="http://schemas.openxmlformats.org/drawingml/2006/main" prst="rect">
          <a:avLst/>
        </a:prstGeom>
        <a:solidFill xmlns:a="http://schemas.openxmlformats.org/drawingml/2006/main">
          <a:srgbClr val="16546A"/>
        </a:solidFill>
        <a:ln xmlns:a="http://schemas.openxmlformats.org/drawingml/2006/main" w="12700" cap="flat">
          <a:noFill/>
          <a:prstDash val="solid"/>
          <a:miter lim="800000"/>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pPr algn="ctr"/>
          <a:r>
            <a:rPr lang="ru-RU" sz="1400" b="1" dirty="0">
              <a:solidFill>
                <a:schemeClr val="bg1"/>
              </a:solidFill>
              <a:latin typeface="Lato Regular"/>
            </a:rPr>
            <a:t>1</a:t>
          </a:r>
          <a:r>
            <a:rPr lang="en-US" sz="1400" b="1" dirty="0" smtClean="0">
              <a:solidFill>
                <a:schemeClr val="bg1"/>
              </a:solidFill>
              <a:latin typeface="Lato Regular"/>
            </a:rPr>
            <a:t>.</a:t>
          </a:r>
          <a:r>
            <a:rPr lang="uk-UA" sz="1400" b="1" dirty="0" smtClean="0">
              <a:solidFill>
                <a:schemeClr val="bg1"/>
              </a:solidFill>
              <a:latin typeface="Lato Regular"/>
            </a:rPr>
            <a:t>4</a:t>
          </a:r>
          <a:r>
            <a:rPr lang="en-US" sz="1400" b="1" dirty="0" smtClean="0">
              <a:solidFill>
                <a:schemeClr val="bg1"/>
              </a:solidFill>
              <a:latin typeface="Lato Regular"/>
            </a:rPr>
            <a:t> </a:t>
          </a:r>
          <a:r>
            <a:rPr lang="en-US" sz="1400" b="1" dirty="0" err="1" smtClean="0">
              <a:solidFill>
                <a:schemeClr val="bg1"/>
              </a:solidFill>
              <a:latin typeface="Lato Regular"/>
            </a:rPr>
            <a:t>mln</a:t>
          </a:r>
          <a:r>
            <a:rPr lang="en-US" sz="1400" b="1" dirty="0" smtClean="0">
              <a:solidFill>
                <a:schemeClr val="bg1"/>
              </a:solidFill>
              <a:latin typeface="Lato Regular"/>
            </a:rPr>
            <a:t>.</a:t>
          </a:r>
          <a:endParaRPr lang="uk-UA" sz="1400" b="1" dirty="0">
            <a:solidFill>
              <a:schemeClr val="bg1"/>
            </a:solidFill>
            <a:latin typeface="Lato Regular"/>
          </a:endParaRPr>
        </a:p>
      </cdr:txBody>
    </cdr:sp>
  </cdr:relSizeAnchor>
  <cdr:relSizeAnchor xmlns:cdr="http://schemas.openxmlformats.org/drawingml/2006/chartDrawing">
    <cdr:from>
      <cdr:x>0.81752</cdr:x>
      <cdr:y>0.62464</cdr:y>
    </cdr:from>
    <cdr:to>
      <cdr:x>0.92255</cdr:x>
      <cdr:y>0.69184</cdr:y>
    </cdr:to>
    <cdr:sp macro="" textlink="">
      <cdr:nvSpPr>
        <cdr:cNvPr id="5" name="Прямокутник 4"/>
        <cdr:cNvSpPr/>
      </cdr:nvSpPr>
      <cdr:spPr>
        <a:xfrm xmlns:a="http://schemas.openxmlformats.org/drawingml/2006/main">
          <a:off x="8534400" y="2876620"/>
          <a:ext cx="1096450" cy="309473"/>
        </a:xfrm>
        <a:prstGeom xmlns:a="http://schemas.openxmlformats.org/drawingml/2006/main" prst="rect">
          <a:avLst/>
        </a:prstGeom>
        <a:solidFill xmlns:a="http://schemas.openxmlformats.org/drawingml/2006/main">
          <a:srgbClr val="16546A"/>
        </a:solidFill>
        <a:ln xmlns:a="http://schemas.openxmlformats.org/drawingml/2006/main" w="12700" cap="flat">
          <a:noFill/>
          <a:prstDash val="solid"/>
          <a:miter lim="800000"/>
        </a:ln>
        <a:effectLst xmlns:a="http://schemas.openxmlformats.org/drawingml/2006/main">
          <a:outerShdw blurRad="44450" dist="27940" dir="5400000" algn="ctr">
            <a:srgbClr val="000000">
              <a:alpha val="32000"/>
            </a:srgbClr>
          </a:outerShdw>
        </a:effectLst>
        <a:scene3d xmlns:a="http://schemas.openxmlformats.org/drawingml/2006/main">
          <a:camera prst="orthographicFront">
            <a:rot lat="0" lon="0" rev="0"/>
          </a:camera>
          <a:lightRig rig="balanced" dir="t">
            <a:rot lat="0" lon="0" rev="8700000"/>
          </a:lightRig>
        </a:scene3d>
        <a:sp3d xmlns:a="http://schemas.openxmlformats.org/drawingml/2006/main">
          <a:bevelT w="190500" h="38100"/>
        </a:sp3d>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pPr algn="ctr"/>
          <a:r>
            <a:rPr lang="uk-UA" sz="1400" b="1" dirty="0" smtClean="0">
              <a:solidFill>
                <a:schemeClr val="bg1"/>
              </a:solidFill>
              <a:latin typeface="Lato Regular"/>
            </a:rPr>
            <a:t>427.2</a:t>
          </a:r>
          <a:endParaRPr lang="uk-UA" sz="1400" b="1" dirty="0">
            <a:solidFill>
              <a:schemeClr val="bg1"/>
            </a:solidFill>
            <a:latin typeface="Lato Regular"/>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0.23951</cdr:x>
      <cdr:y>0.08751</cdr:y>
    </cdr:from>
    <cdr:to>
      <cdr:x>0.42569</cdr:x>
      <cdr:y>0.15058</cdr:y>
    </cdr:to>
    <cdr:sp macro="" textlink="">
      <cdr:nvSpPr>
        <cdr:cNvPr id="2" name="Прямокутник 1"/>
        <cdr:cNvSpPr/>
      </cdr:nvSpPr>
      <cdr:spPr>
        <a:xfrm xmlns:a="http://schemas.openxmlformats.org/drawingml/2006/main">
          <a:off x="1073125" y="384338"/>
          <a:ext cx="834184" cy="277003"/>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a:noFill/>
        </a:ln>
        <a:effectLst xmlns:a="http://schemas.openxmlformats.org/drawingml/2006/main">
          <a:outerShdw blurRad="107950" dist="12700" dir="5400000" algn="ctr">
            <a:srgbClr val="000000"/>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pPr algn="ctr"/>
          <a:r>
            <a:rPr lang="en-US" sz="1200" b="1" dirty="0" smtClean="0">
              <a:solidFill>
                <a:schemeClr val="bg1"/>
              </a:solidFill>
              <a:latin typeface="Lato Regular"/>
            </a:rPr>
            <a:t>1.4 </a:t>
          </a:r>
          <a:r>
            <a:rPr lang="en-US" sz="1200" b="1" dirty="0" err="1" smtClean="0">
              <a:solidFill>
                <a:schemeClr val="bg1"/>
              </a:solidFill>
              <a:latin typeface="Lato Regular"/>
            </a:rPr>
            <a:t>mln</a:t>
          </a:r>
          <a:r>
            <a:rPr lang="uk-UA" sz="1200" b="1" dirty="0" smtClean="0">
              <a:solidFill>
                <a:schemeClr val="bg1"/>
              </a:solidFill>
              <a:latin typeface="Lato Regular"/>
            </a:rPr>
            <a:t>.</a:t>
          </a:r>
          <a:endParaRPr lang="uk-UA" dirty="0"/>
        </a:p>
      </cdr:txBody>
    </cdr:sp>
  </cdr:relSizeAnchor>
  <cdr:relSizeAnchor xmlns:cdr="http://schemas.openxmlformats.org/drawingml/2006/chartDrawing">
    <cdr:from>
      <cdr:x>0.47761</cdr:x>
      <cdr:y>0.42886</cdr:y>
    </cdr:from>
    <cdr:to>
      <cdr:x>0.64715</cdr:x>
      <cdr:y>0.49193</cdr:y>
    </cdr:to>
    <cdr:sp macro="" textlink="">
      <cdr:nvSpPr>
        <cdr:cNvPr id="7" name="Прямокутник 6"/>
        <cdr:cNvSpPr/>
      </cdr:nvSpPr>
      <cdr:spPr>
        <a:xfrm xmlns:a="http://schemas.openxmlformats.org/drawingml/2006/main">
          <a:off x="2139925" y="1883542"/>
          <a:ext cx="759628" cy="277004"/>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a:noFill/>
        </a:ln>
        <a:effectLst xmlns:a="http://schemas.openxmlformats.org/drawingml/2006/main">
          <a:outerShdw blurRad="107950" dist="12700" dir="5400000" algn="ctr">
            <a:srgbClr val="000000"/>
          </a:outerShdw>
        </a:effectLst>
      </cdr:spPr>
      <cdr: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pPr algn="ctr"/>
          <a:r>
            <a:rPr lang="uk-UA" sz="1200" b="1" dirty="0" smtClean="0">
              <a:solidFill>
                <a:schemeClr val="bg1"/>
              </a:solidFill>
              <a:latin typeface="Lato Regular"/>
            </a:rPr>
            <a:t>662 669</a:t>
          </a:r>
          <a:endParaRPr lang="uk-UA" sz="1200" b="1" dirty="0">
            <a:solidFill>
              <a:schemeClr val="bg1"/>
            </a:solidFill>
            <a:latin typeface="Lato Regular"/>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0.25261</cdr:x>
      <cdr:y>0.07117</cdr:y>
    </cdr:from>
    <cdr:to>
      <cdr:x>0.38257</cdr:x>
      <cdr:y>0.1722</cdr:y>
    </cdr:to>
    <cdr:sp macro="" textlink="">
      <cdr:nvSpPr>
        <cdr:cNvPr id="5" name="Прямоугольник 4">
          <a:extLst xmlns:a="http://schemas.openxmlformats.org/drawingml/2006/main">
            <a:ext uri="{FF2B5EF4-FFF2-40B4-BE49-F238E27FC236}">
              <a16:creationId xmlns:a16="http://schemas.microsoft.com/office/drawing/2014/main" id="{D810931D-025E-4BF4-A5AD-758FA0CE6823}"/>
            </a:ext>
          </a:extLst>
        </cdr:cNvPr>
        <cdr:cNvSpPr/>
      </cdr:nvSpPr>
      <cdr:spPr>
        <a:xfrm xmlns:a="http://schemas.openxmlformats.org/drawingml/2006/main">
          <a:off x="1777406" y="214653"/>
          <a:ext cx="914408" cy="304733"/>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12700" cap="flat">
          <a:noFill/>
          <a:prstDash val="solid"/>
          <a:miter lim="800000"/>
        </a:ln>
        <a:effectLst xmlns:a="http://schemas.openxmlformats.org/drawingml/2006/main">
          <a:outerShdw blurRad="44450" dist="27940" dir="5400000" algn="ctr">
            <a:srgbClr val="000000">
              <a:alpha val="32000"/>
            </a:srgb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pPr algn="ctr"/>
          <a:r>
            <a:rPr lang="en-US" sz="1400" b="1" dirty="0">
              <a:solidFill>
                <a:schemeClr val="bg1"/>
              </a:solidFill>
              <a:latin typeface="Lato Regular"/>
            </a:rPr>
            <a:t>369 076</a:t>
          </a:r>
          <a:endParaRPr lang="LID4096" sz="1400" b="1" dirty="0">
            <a:solidFill>
              <a:schemeClr val="bg1"/>
            </a:solidFill>
            <a:latin typeface="Lato Regular"/>
          </a:endParaRPr>
        </a:p>
      </cdr:txBody>
    </cdr:sp>
  </cdr:relSizeAnchor>
  <cdr:relSizeAnchor xmlns:cdr="http://schemas.openxmlformats.org/drawingml/2006/chartDrawing">
    <cdr:from>
      <cdr:x>0.46388</cdr:x>
      <cdr:y>0.19158</cdr:y>
    </cdr:from>
    <cdr:to>
      <cdr:x>0.59384</cdr:x>
      <cdr:y>0.29362</cdr:y>
    </cdr:to>
    <cdr:sp macro="" textlink="">
      <cdr:nvSpPr>
        <cdr:cNvPr id="6" name="Прямоугольник 5">
          <a:extLst xmlns:a="http://schemas.openxmlformats.org/drawingml/2006/main">
            <a:ext uri="{FF2B5EF4-FFF2-40B4-BE49-F238E27FC236}">
              <a16:creationId xmlns:a16="http://schemas.microsoft.com/office/drawing/2014/main" id="{83C43CF3-14CF-4F5D-9C1B-2852933E6050}"/>
            </a:ext>
          </a:extLst>
        </cdr:cNvPr>
        <cdr:cNvSpPr/>
      </cdr:nvSpPr>
      <cdr:spPr>
        <a:xfrm xmlns:a="http://schemas.openxmlformats.org/drawingml/2006/main">
          <a:off x="3263923" y="577862"/>
          <a:ext cx="914408" cy="307779"/>
        </a:xfrm>
        <a:prstGeom xmlns:a="http://schemas.openxmlformats.org/drawingml/2006/main" prst="rect">
          <a:avLst/>
        </a:prstGeom>
        <a:solidFill xmlns:a="http://schemas.openxmlformats.org/drawingml/2006/main">
          <a:schemeClr val="tx2">
            <a:lumMod val="40000"/>
            <a:lumOff val="60000"/>
          </a:schemeClr>
        </a:solidFill>
        <a:ln xmlns:a="http://schemas.openxmlformats.org/drawingml/2006/main" w="12700" cap="flat">
          <a:noFill/>
          <a:prstDash val="solid"/>
          <a:miter lim="800000"/>
        </a:ln>
        <a:effectLst xmlns:a="http://schemas.openxmlformats.org/drawingml/2006/main">
          <a:outerShdw blurRad="44450" dist="27940" dir="5400000" algn="ctr">
            <a:srgbClr val="000000">
              <a:alpha val="32000"/>
            </a:srgbClr>
          </a:outerShdw>
        </a:effectLst>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9" tIns="45719" rIns="45719" bIns="45719" numCol="1" spcCol="38100" rtlCol="0" anchor="ctr">
          <a:spAutoFit/>
        </a:bodyPr>
        <a:lstStyle xmlns:a="http://schemas.openxmlformats.org/drawingml/2006/main"/>
        <a:p xmlns:a="http://schemas.openxmlformats.org/drawingml/2006/main">
          <a:pPr algn="ctr"/>
          <a:r>
            <a:rPr lang="en-US" sz="1400" b="1" dirty="0">
              <a:solidFill>
                <a:schemeClr val="bg1"/>
              </a:solidFill>
              <a:latin typeface="Lato Regular"/>
            </a:rPr>
            <a:t> </a:t>
          </a:r>
          <a:r>
            <a:rPr lang="en-US" sz="1400" b="1" dirty="0" smtClean="0">
              <a:solidFill>
                <a:schemeClr val="bg1"/>
              </a:solidFill>
              <a:latin typeface="Lato Regular"/>
            </a:rPr>
            <a:t>256 356</a:t>
          </a:r>
          <a:endParaRPr lang="LID4096" sz="1400" b="1" dirty="0">
            <a:solidFill>
              <a:schemeClr val="bg1"/>
            </a:solidFill>
            <a:latin typeface="Lato Regular"/>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BD2D848-310F-42A5-9C10-30F213D7668C}" type="datetimeFigureOut">
              <a:rPr lang="uk-UA" smtClean="0"/>
              <a:t>06.11.2023</a:t>
            </a:fld>
            <a:endParaRPr lang="uk-UA"/>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1D9DEC8-BEC3-4693-8907-209CF903F440}" type="slidenum">
              <a:rPr lang="uk-UA" smtClean="0"/>
              <a:t>‹№›</a:t>
            </a:fld>
            <a:endParaRPr lang="uk-UA"/>
          </a:p>
        </p:txBody>
      </p:sp>
    </p:spTree>
    <p:extLst>
      <p:ext uri="{BB962C8B-B14F-4D97-AF65-F5344CB8AC3E}">
        <p14:creationId xmlns:p14="http://schemas.microsoft.com/office/powerpoint/2010/main" val="149186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dirty="0"/>
          </a:p>
        </p:txBody>
      </p:sp>
      <p:sp>
        <p:nvSpPr>
          <p:cNvPr id="4" name="Slide Number Placeholder 3"/>
          <p:cNvSpPr>
            <a:spLocks noGrp="1"/>
          </p:cNvSpPr>
          <p:nvPr>
            <p:ph type="sldNum" sz="quarter" idx="10"/>
          </p:nvPr>
        </p:nvSpPr>
        <p:spPr/>
        <p:txBody>
          <a:bodyPr/>
          <a:lstStyle/>
          <a:p>
            <a:fld id="{B1D9DEC8-BEC3-4693-8907-209CF903F440}" type="slidenum">
              <a:rPr lang="uk-UA" smtClean="0"/>
              <a:t>13</a:t>
            </a:fld>
            <a:endParaRPr lang="uk-UA"/>
          </a:p>
        </p:txBody>
      </p:sp>
    </p:spTree>
    <p:extLst>
      <p:ext uri="{BB962C8B-B14F-4D97-AF65-F5344CB8AC3E}">
        <p14:creationId xmlns:p14="http://schemas.microsoft.com/office/powerpoint/2010/main" val="22899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ru-RU" dirty="0"/>
          </a:p>
        </p:txBody>
      </p:sp>
      <p:sp>
        <p:nvSpPr>
          <p:cNvPr id="4" name="Місце для номера слайда 3"/>
          <p:cNvSpPr>
            <a:spLocks noGrp="1"/>
          </p:cNvSpPr>
          <p:nvPr>
            <p:ph type="sldNum" sz="quarter" idx="10"/>
          </p:nvPr>
        </p:nvSpPr>
        <p:spPr/>
        <p:txBody>
          <a:bodyPr/>
          <a:lstStyle/>
          <a:p>
            <a:fld id="{B1D9DEC8-BEC3-4693-8907-209CF903F440}" type="slidenum">
              <a:rPr lang="uk-UA" smtClean="0"/>
              <a:t>14</a:t>
            </a:fld>
            <a:endParaRPr lang="uk-UA"/>
          </a:p>
        </p:txBody>
      </p:sp>
    </p:spTree>
    <p:extLst>
      <p:ext uri="{BB962C8B-B14F-4D97-AF65-F5344CB8AC3E}">
        <p14:creationId xmlns:p14="http://schemas.microsoft.com/office/powerpoint/2010/main" val="1549789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2" name="Holder 2"/>
          <p:cNvSpPr>
            <a:spLocks noGrp="1"/>
          </p:cNvSpPr>
          <p:nvPr>
            <p:ph type="ctrTitle"/>
          </p:nvPr>
        </p:nvSpPr>
        <p:spPr>
          <a:xfrm>
            <a:off x="853414" y="2898089"/>
            <a:ext cx="10485170" cy="635000"/>
          </a:xfrm>
          <a:prstGeom prst="rect">
            <a:avLst/>
          </a:prstGeom>
        </p:spPr>
        <p:txBody>
          <a:bodyPr wrap="square" lIns="0" tIns="0" rIns="0" bIns="0">
            <a:spAutoFit/>
          </a:bodyPr>
          <a:lstStyle>
            <a:lvl1pPr>
              <a:defRPr sz="4000" b="0" i="0">
                <a:solidFill>
                  <a:srgbClr val="1F4E79"/>
                </a:solidFill>
                <a:latin typeface="Calibri Light"/>
                <a:cs typeface="Calibri Ligh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F4E7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6679"/>
            <a:ext cx="12192000" cy="719455"/>
          </a:xfrm>
          <a:custGeom>
            <a:avLst/>
            <a:gdLst/>
            <a:ahLst/>
            <a:cxnLst/>
            <a:rect l="l" t="t" r="r" b="b"/>
            <a:pathLst>
              <a:path w="12192000" h="719455">
                <a:moveTo>
                  <a:pt x="12192000" y="0"/>
                </a:moveTo>
                <a:lnTo>
                  <a:pt x="0" y="0"/>
                </a:lnTo>
                <a:lnTo>
                  <a:pt x="0" y="719328"/>
                </a:lnTo>
                <a:lnTo>
                  <a:pt x="12192000" y="719328"/>
                </a:lnTo>
                <a:lnTo>
                  <a:pt x="12192000" y="0"/>
                </a:lnTo>
                <a:close/>
              </a:path>
            </a:pathLst>
          </a:custGeom>
          <a:solidFill>
            <a:srgbClr val="DCEFF7">
              <a:alpha val="65881"/>
            </a:srgbClr>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413747" y="173735"/>
            <a:ext cx="2665476" cy="585216"/>
          </a:xfrm>
          <a:prstGeom prst="rect">
            <a:avLst/>
          </a:prstGeom>
        </p:spPr>
      </p:pic>
      <p:sp>
        <p:nvSpPr>
          <p:cNvPr id="18" name="bg object 18"/>
          <p:cNvSpPr/>
          <p:nvPr/>
        </p:nvSpPr>
        <p:spPr>
          <a:xfrm>
            <a:off x="35052" y="173735"/>
            <a:ext cx="9296400" cy="585470"/>
          </a:xfrm>
          <a:custGeom>
            <a:avLst/>
            <a:gdLst/>
            <a:ahLst/>
            <a:cxnLst/>
            <a:rect l="l" t="t" r="r" b="b"/>
            <a:pathLst>
              <a:path w="9296400" h="585470">
                <a:moveTo>
                  <a:pt x="167640" y="292608"/>
                </a:moveTo>
                <a:lnTo>
                  <a:pt x="65557" y="0"/>
                </a:lnTo>
                <a:lnTo>
                  <a:pt x="0" y="0"/>
                </a:lnTo>
                <a:lnTo>
                  <a:pt x="102069" y="292608"/>
                </a:lnTo>
                <a:lnTo>
                  <a:pt x="0" y="585216"/>
                </a:lnTo>
                <a:lnTo>
                  <a:pt x="65557" y="585216"/>
                </a:lnTo>
                <a:lnTo>
                  <a:pt x="167640" y="292608"/>
                </a:lnTo>
                <a:close/>
              </a:path>
              <a:path w="9296400" h="585470">
                <a:moveTo>
                  <a:pt x="286512" y="292608"/>
                </a:moveTo>
                <a:lnTo>
                  <a:pt x="184442" y="0"/>
                </a:lnTo>
                <a:lnTo>
                  <a:pt x="118872" y="0"/>
                </a:lnTo>
                <a:lnTo>
                  <a:pt x="220941" y="292608"/>
                </a:lnTo>
                <a:lnTo>
                  <a:pt x="118872" y="585216"/>
                </a:lnTo>
                <a:lnTo>
                  <a:pt x="184442" y="585216"/>
                </a:lnTo>
                <a:lnTo>
                  <a:pt x="286512" y="292608"/>
                </a:lnTo>
                <a:close/>
              </a:path>
              <a:path w="9296400" h="585470">
                <a:moveTo>
                  <a:pt x="403860" y="292608"/>
                </a:moveTo>
                <a:lnTo>
                  <a:pt x="301790" y="0"/>
                </a:lnTo>
                <a:lnTo>
                  <a:pt x="236220" y="0"/>
                </a:lnTo>
                <a:lnTo>
                  <a:pt x="338289" y="292608"/>
                </a:lnTo>
                <a:lnTo>
                  <a:pt x="236220" y="585216"/>
                </a:lnTo>
                <a:lnTo>
                  <a:pt x="301790" y="585216"/>
                </a:lnTo>
                <a:lnTo>
                  <a:pt x="403860" y="292608"/>
                </a:lnTo>
                <a:close/>
              </a:path>
              <a:path w="9296400" h="585470">
                <a:moveTo>
                  <a:pt x="9296400" y="0"/>
                </a:moveTo>
                <a:lnTo>
                  <a:pt x="9235440" y="0"/>
                </a:lnTo>
                <a:lnTo>
                  <a:pt x="9235440" y="585216"/>
                </a:lnTo>
                <a:lnTo>
                  <a:pt x="9296400" y="585216"/>
                </a:lnTo>
                <a:lnTo>
                  <a:pt x="9296400" y="0"/>
                </a:lnTo>
                <a:close/>
              </a:path>
            </a:pathLst>
          </a:custGeom>
          <a:solidFill>
            <a:srgbClr val="FFFFFF"/>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7798265" y="1613801"/>
            <a:ext cx="3229441" cy="690600"/>
          </a:xfrm>
          <a:prstGeom prst="rect">
            <a:avLst/>
          </a:prstGeom>
        </p:spPr>
      </p:pic>
      <p:sp>
        <p:nvSpPr>
          <p:cNvPr id="20" name="bg object 20"/>
          <p:cNvSpPr/>
          <p:nvPr/>
        </p:nvSpPr>
        <p:spPr>
          <a:xfrm>
            <a:off x="7812023" y="1627631"/>
            <a:ext cx="3152140" cy="612775"/>
          </a:xfrm>
          <a:custGeom>
            <a:avLst/>
            <a:gdLst/>
            <a:ahLst/>
            <a:cxnLst/>
            <a:rect l="l" t="t" r="r" b="b"/>
            <a:pathLst>
              <a:path w="3152140" h="612775">
                <a:moveTo>
                  <a:pt x="3106674" y="0"/>
                </a:moveTo>
                <a:lnTo>
                  <a:pt x="44957" y="0"/>
                </a:lnTo>
                <a:lnTo>
                  <a:pt x="27432" y="3524"/>
                </a:lnTo>
                <a:lnTo>
                  <a:pt x="13144" y="13144"/>
                </a:lnTo>
                <a:lnTo>
                  <a:pt x="3524" y="27431"/>
                </a:lnTo>
                <a:lnTo>
                  <a:pt x="0" y="44957"/>
                </a:lnTo>
                <a:lnTo>
                  <a:pt x="0" y="567689"/>
                </a:lnTo>
                <a:lnTo>
                  <a:pt x="3524" y="585215"/>
                </a:lnTo>
                <a:lnTo>
                  <a:pt x="13144" y="599503"/>
                </a:lnTo>
                <a:lnTo>
                  <a:pt x="27431" y="609123"/>
                </a:lnTo>
                <a:lnTo>
                  <a:pt x="44957" y="612647"/>
                </a:lnTo>
                <a:lnTo>
                  <a:pt x="3106674" y="612647"/>
                </a:lnTo>
                <a:lnTo>
                  <a:pt x="3124200" y="609123"/>
                </a:lnTo>
                <a:lnTo>
                  <a:pt x="3138487" y="599503"/>
                </a:lnTo>
                <a:lnTo>
                  <a:pt x="3148107" y="585215"/>
                </a:lnTo>
                <a:lnTo>
                  <a:pt x="3151631" y="567689"/>
                </a:lnTo>
                <a:lnTo>
                  <a:pt x="3151631" y="44957"/>
                </a:lnTo>
                <a:lnTo>
                  <a:pt x="3148107" y="27431"/>
                </a:lnTo>
                <a:lnTo>
                  <a:pt x="3138487" y="13144"/>
                </a:lnTo>
                <a:lnTo>
                  <a:pt x="3124200" y="3524"/>
                </a:lnTo>
                <a:lnTo>
                  <a:pt x="3106674" y="0"/>
                </a:lnTo>
                <a:close/>
              </a:path>
            </a:pathLst>
          </a:custGeom>
          <a:solidFill>
            <a:srgbClr val="385622"/>
          </a:solidFill>
        </p:spPr>
        <p:txBody>
          <a:bodyPr wrap="square" lIns="0" tIns="0" rIns="0" bIns="0" rtlCol="0"/>
          <a:lstStyle/>
          <a:p>
            <a:endParaRPr/>
          </a:p>
        </p:txBody>
      </p:sp>
      <p:sp>
        <p:nvSpPr>
          <p:cNvPr id="21" name="bg object 21"/>
          <p:cNvSpPr/>
          <p:nvPr/>
        </p:nvSpPr>
        <p:spPr>
          <a:xfrm>
            <a:off x="7812023" y="1627631"/>
            <a:ext cx="3152140" cy="612775"/>
          </a:xfrm>
          <a:custGeom>
            <a:avLst/>
            <a:gdLst/>
            <a:ahLst/>
            <a:cxnLst/>
            <a:rect l="l" t="t" r="r" b="b"/>
            <a:pathLst>
              <a:path w="3152140" h="612775">
                <a:moveTo>
                  <a:pt x="0" y="44957"/>
                </a:moveTo>
                <a:lnTo>
                  <a:pt x="3524" y="27431"/>
                </a:lnTo>
                <a:lnTo>
                  <a:pt x="13144" y="13144"/>
                </a:lnTo>
                <a:lnTo>
                  <a:pt x="27432" y="3524"/>
                </a:lnTo>
                <a:lnTo>
                  <a:pt x="44957" y="0"/>
                </a:lnTo>
                <a:lnTo>
                  <a:pt x="3106674" y="0"/>
                </a:lnTo>
                <a:lnTo>
                  <a:pt x="3124200" y="3524"/>
                </a:lnTo>
                <a:lnTo>
                  <a:pt x="3138487" y="13144"/>
                </a:lnTo>
                <a:lnTo>
                  <a:pt x="3148107" y="27431"/>
                </a:lnTo>
                <a:lnTo>
                  <a:pt x="3151631" y="44957"/>
                </a:lnTo>
                <a:lnTo>
                  <a:pt x="3151631" y="567689"/>
                </a:lnTo>
                <a:lnTo>
                  <a:pt x="3148107" y="585215"/>
                </a:lnTo>
                <a:lnTo>
                  <a:pt x="3138487" y="599503"/>
                </a:lnTo>
                <a:lnTo>
                  <a:pt x="3124200" y="609123"/>
                </a:lnTo>
                <a:lnTo>
                  <a:pt x="3106674" y="612647"/>
                </a:lnTo>
                <a:lnTo>
                  <a:pt x="44957" y="612647"/>
                </a:lnTo>
                <a:lnTo>
                  <a:pt x="27431" y="609123"/>
                </a:lnTo>
                <a:lnTo>
                  <a:pt x="13144" y="599503"/>
                </a:lnTo>
                <a:lnTo>
                  <a:pt x="3524" y="585215"/>
                </a:lnTo>
                <a:lnTo>
                  <a:pt x="0" y="567689"/>
                </a:lnTo>
                <a:lnTo>
                  <a:pt x="0" y="44957"/>
                </a:lnTo>
                <a:close/>
              </a:path>
            </a:pathLst>
          </a:custGeom>
          <a:ln w="12192">
            <a:solidFill>
              <a:srgbClr val="385622"/>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600" b="0" i="0">
                <a:solidFill>
                  <a:srgbClr val="1F4E7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0" i="0">
                <a:solidFill>
                  <a:srgbClr val="1F4E7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6679"/>
            <a:ext cx="12192000" cy="719455"/>
          </a:xfrm>
          <a:custGeom>
            <a:avLst/>
            <a:gdLst/>
            <a:ahLst/>
            <a:cxnLst/>
            <a:rect l="l" t="t" r="r" b="b"/>
            <a:pathLst>
              <a:path w="12192000" h="719455">
                <a:moveTo>
                  <a:pt x="12192000" y="0"/>
                </a:moveTo>
                <a:lnTo>
                  <a:pt x="0" y="0"/>
                </a:lnTo>
                <a:lnTo>
                  <a:pt x="0" y="719328"/>
                </a:lnTo>
                <a:lnTo>
                  <a:pt x="12192000" y="719328"/>
                </a:lnTo>
                <a:lnTo>
                  <a:pt x="12192000" y="0"/>
                </a:lnTo>
                <a:close/>
              </a:path>
            </a:pathLst>
          </a:custGeom>
          <a:solidFill>
            <a:srgbClr val="DCEFF7">
              <a:alpha val="65881"/>
            </a:srgbClr>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9413747" y="173735"/>
            <a:ext cx="2665476" cy="585216"/>
          </a:xfrm>
          <a:prstGeom prst="rect">
            <a:avLst/>
          </a:prstGeom>
        </p:spPr>
      </p:pic>
      <p:sp>
        <p:nvSpPr>
          <p:cNvPr id="18" name="bg object 18"/>
          <p:cNvSpPr/>
          <p:nvPr/>
        </p:nvSpPr>
        <p:spPr>
          <a:xfrm>
            <a:off x="35052" y="173735"/>
            <a:ext cx="9296400" cy="585470"/>
          </a:xfrm>
          <a:custGeom>
            <a:avLst/>
            <a:gdLst/>
            <a:ahLst/>
            <a:cxnLst/>
            <a:rect l="l" t="t" r="r" b="b"/>
            <a:pathLst>
              <a:path w="9296400" h="585470">
                <a:moveTo>
                  <a:pt x="167640" y="292608"/>
                </a:moveTo>
                <a:lnTo>
                  <a:pt x="65557" y="0"/>
                </a:lnTo>
                <a:lnTo>
                  <a:pt x="0" y="0"/>
                </a:lnTo>
                <a:lnTo>
                  <a:pt x="102069" y="292608"/>
                </a:lnTo>
                <a:lnTo>
                  <a:pt x="0" y="585216"/>
                </a:lnTo>
                <a:lnTo>
                  <a:pt x="65557" y="585216"/>
                </a:lnTo>
                <a:lnTo>
                  <a:pt x="167640" y="292608"/>
                </a:lnTo>
                <a:close/>
              </a:path>
              <a:path w="9296400" h="585470">
                <a:moveTo>
                  <a:pt x="286512" y="292608"/>
                </a:moveTo>
                <a:lnTo>
                  <a:pt x="184442" y="0"/>
                </a:lnTo>
                <a:lnTo>
                  <a:pt x="118872" y="0"/>
                </a:lnTo>
                <a:lnTo>
                  <a:pt x="220941" y="292608"/>
                </a:lnTo>
                <a:lnTo>
                  <a:pt x="118872" y="585216"/>
                </a:lnTo>
                <a:lnTo>
                  <a:pt x="184442" y="585216"/>
                </a:lnTo>
                <a:lnTo>
                  <a:pt x="286512" y="292608"/>
                </a:lnTo>
                <a:close/>
              </a:path>
              <a:path w="9296400" h="585470">
                <a:moveTo>
                  <a:pt x="403860" y="292608"/>
                </a:moveTo>
                <a:lnTo>
                  <a:pt x="301790" y="0"/>
                </a:lnTo>
                <a:lnTo>
                  <a:pt x="236220" y="0"/>
                </a:lnTo>
                <a:lnTo>
                  <a:pt x="338289" y="292608"/>
                </a:lnTo>
                <a:lnTo>
                  <a:pt x="236220" y="585216"/>
                </a:lnTo>
                <a:lnTo>
                  <a:pt x="301790" y="585216"/>
                </a:lnTo>
                <a:lnTo>
                  <a:pt x="403860" y="292608"/>
                </a:lnTo>
                <a:close/>
              </a:path>
              <a:path w="9296400" h="585470">
                <a:moveTo>
                  <a:pt x="9296400" y="0"/>
                </a:moveTo>
                <a:lnTo>
                  <a:pt x="9235440" y="0"/>
                </a:lnTo>
                <a:lnTo>
                  <a:pt x="9235440" y="585216"/>
                </a:lnTo>
                <a:lnTo>
                  <a:pt x="9296400" y="585216"/>
                </a:lnTo>
                <a:lnTo>
                  <a:pt x="929640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600252" y="218694"/>
            <a:ext cx="10991494" cy="422275"/>
          </a:xfrm>
          <a:prstGeom prst="rect">
            <a:avLst/>
          </a:prstGeom>
        </p:spPr>
        <p:txBody>
          <a:bodyPr wrap="square" lIns="0" tIns="0" rIns="0" bIns="0">
            <a:spAutoFit/>
          </a:bodyPr>
          <a:lstStyle>
            <a:lvl1pPr>
              <a:defRPr sz="2600" b="0" i="0">
                <a:solidFill>
                  <a:srgbClr val="1F4E79"/>
                </a:solidFill>
                <a:latin typeface="Calibri Light"/>
                <a:cs typeface="Calibri Light"/>
              </a:defRPr>
            </a:lvl1pPr>
          </a:lstStyle>
          <a:p>
            <a:endParaRPr/>
          </a:p>
        </p:txBody>
      </p:sp>
      <p:sp>
        <p:nvSpPr>
          <p:cNvPr id="3" name="Holder 3"/>
          <p:cNvSpPr>
            <a:spLocks noGrp="1"/>
          </p:cNvSpPr>
          <p:nvPr>
            <p:ph type="body" idx="1"/>
          </p:nvPr>
        </p:nvSpPr>
        <p:spPr>
          <a:xfrm>
            <a:off x="642746" y="1661540"/>
            <a:ext cx="10906506" cy="4241165"/>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hyperlink" Target="http://www.e.land.gov.ua" TargetMode="External"/><Relationship Id="rId7" Type="http://schemas.openxmlformats.org/officeDocument/2006/relationships/image" Target="../media/image28.emf"/><Relationship Id="rId12" Type="http://schemas.openxmlformats.org/officeDocument/2006/relationships/image" Target="../media/image33.em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7.png"/><Relationship Id="rId9" Type="http://schemas.openxmlformats.org/officeDocument/2006/relationships/image" Target="../media/image41.sv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1EF0A2-0923-45FD-BC80-B67C788E0F4D}"/>
              </a:ext>
            </a:extLst>
          </p:cNvPr>
          <p:cNvSpPr txBox="1">
            <a:spLocks noGrp="1"/>
          </p:cNvSpPr>
          <p:nvPr>
            <p:ph type="title"/>
          </p:nvPr>
        </p:nvSpPr>
        <p:spPr>
          <a:xfrm>
            <a:off x="2209797" y="2286000"/>
            <a:ext cx="7924803" cy="1752600"/>
          </a:xfrm>
          <a:prstGeom prst="rect">
            <a:avLst/>
          </a:prstGeom>
        </p:spPr>
        <p:txBody>
          <a:bodyPr>
            <a:noAutofit/>
          </a:bodyPr>
          <a:lstStyle/>
          <a:p>
            <a:pPr algn="ctr">
              <a:defRPr sz="3000">
                <a:latin typeface="Lato Regular"/>
                <a:ea typeface="Lato Regular"/>
                <a:cs typeface="Lato Regular"/>
                <a:sym typeface="Lato Regular"/>
              </a:defRPr>
            </a:pPr>
            <a:r>
              <a:rPr lang="en-US" sz="3600" dirty="0"/>
              <a:t>Ensuring the sustainability of the </a:t>
            </a:r>
            <a:r>
              <a:rPr lang="en-US" sz="3600" dirty="0" smtClean="0"/>
              <a:t/>
            </a:r>
            <a:br>
              <a:rPr lang="en-US" sz="3600" dirty="0" smtClean="0"/>
            </a:br>
            <a:r>
              <a:rPr lang="en-US" sz="3600" dirty="0" smtClean="0"/>
              <a:t>State </a:t>
            </a:r>
            <a:r>
              <a:rPr lang="en-US" sz="3600" dirty="0"/>
              <a:t>Land Cadastre and land relations infrastructure during martial law</a:t>
            </a:r>
          </a:p>
        </p:txBody>
      </p:sp>
      <p:sp>
        <p:nvSpPr>
          <p:cNvPr id="14" name="TextBox 7">
            <a:extLst>
              <a:ext uri="{FF2B5EF4-FFF2-40B4-BE49-F238E27FC236}">
                <a16:creationId xmlns:a16="http://schemas.microsoft.com/office/drawing/2014/main" id="{C9298CF4-A3DE-4391-A5F8-D775922D1E89}"/>
              </a:ext>
            </a:extLst>
          </p:cNvPr>
          <p:cNvSpPr txBox="1"/>
          <p:nvPr/>
        </p:nvSpPr>
        <p:spPr>
          <a:xfrm>
            <a:off x="3049473" y="4694424"/>
            <a:ext cx="609600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a:defRPr sz="1400" b="1">
                <a:solidFill>
                  <a:srgbClr val="16546A"/>
                </a:solidFill>
                <a:latin typeface="Lato Regular"/>
                <a:ea typeface="Lato Regular"/>
                <a:cs typeface="Lato Regular"/>
                <a:sym typeface="Lato Regular"/>
              </a:defRPr>
            </a:pPr>
            <a:r>
              <a:rPr lang="en-US" sz="1600" dirty="0" smtClean="0"/>
              <a:t>Mr</a:t>
            </a:r>
            <a:r>
              <a:rPr lang="en-US" sz="1600" dirty="0"/>
              <a:t>. </a:t>
            </a:r>
            <a:r>
              <a:rPr lang="en-US" sz="1600" dirty="0" err="1"/>
              <a:t>Ihor</a:t>
            </a:r>
            <a:r>
              <a:rPr lang="en-US" sz="1600" dirty="0"/>
              <a:t> </a:t>
            </a:r>
            <a:r>
              <a:rPr lang="en-US" sz="1600" dirty="0" err="1" smtClean="0"/>
              <a:t>Kyryliuk</a:t>
            </a:r>
            <a:r>
              <a:rPr lang="uk-UA" sz="1600" dirty="0" smtClean="0"/>
              <a:t>,</a:t>
            </a:r>
            <a:endParaRPr sz="1600" dirty="0"/>
          </a:p>
          <a:p>
            <a:pPr algn="ctr">
              <a:defRPr sz="1400" b="1">
                <a:solidFill>
                  <a:srgbClr val="16546A"/>
                </a:solidFill>
                <a:latin typeface="Lato Regular"/>
                <a:ea typeface="Lato Regular"/>
                <a:cs typeface="Lato Regular"/>
                <a:sym typeface="Lato Regular"/>
              </a:defRPr>
            </a:pPr>
            <a:r>
              <a:rPr lang="en-US" sz="1600" dirty="0"/>
              <a:t>Deputy Director of the Department - Head of the Division of cooperation with other </a:t>
            </a:r>
            <a:r>
              <a:rPr lang="en-US" sz="1600" dirty="0" smtClean="0"/>
              <a:t>cadastres </a:t>
            </a:r>
            <a:r>
              <a:rPr lang="en-US" sz="1600" dirty="0"/>
              <a:t>and information systems, Department of </a:t>
            </a:r>
            <a:r>
              <a:rPr lang="en-US" sz="1600" dirty="0" smtClean="0"/>
              <a:t>State Land </a:t>
            </a:r>
            <a:r>
              <a:rPr lang="en-US" sz="1600" dirty="0"/>
              <a:t>Cadastre</a:t>
            </a:r>
          </a:p>
          <a:p>
            <a:pPr algn="ctr">
              <a:defRPr sz="1400" b="1">
                <a:solidFill>
                  <a:srgbClr val="16546A"/>
                </a:solidFill>
                <a:latin typeface="Lato Regular"/>
                <a:ea typeface="Lato Regular"/>
                <a:cs typeface="Lato Regular"/>
                <a:sym typeface="Lato Regular"/>
              </a:defRPr>
            </a:pPr>
            <a:r>
              <a:rPr lang="ru-RU" sz="1600" dirty="0" smtClean="0"/>
              <a:t> </a:t>
            </a:r>
            <a:r>
              <a:rPr lang="en-US" sz="1600" dirty="0" err="1"/>
              <a:t>StateGeoCadastre</a:t>
            </a:r>
            <a:endParaRPr lang="en-US" sz="1600" dirty="0"/>
          </a:p>
        </p:txBody>
      </p:sp>
      <p:sp>
        <p:nvSpPr>
          <p:cNvPr id="15" name="Прямокутник 1">
            <a:extLst>
              <a:ext uri="{FF2B5EF4-FFF2-40B4-BE49-F238E27FC236}">
                <a16:creationId xmlns:a16="http://schemas.microsoft.com/office/drawing/2014/main" id="{8999BA7B-68F8-4D6E-869C-3249CC9B22A3}"/>
              </a:ext>
            </a:extLst>
          </p:cNvPr>
          <p:cNvSpPr/>
          <p:nvPr/>
        </p:nvSpPr>
        <p:spPr>
          <a:xfrm>
            <a:off x="5343100" y="5997348"/>
            <a:ext cx="1508746" cy="307777"/>
          </a:xfrm>
          <a:prstGeom prst="rect">
            <a:avLst/>
          </a:prstGeom>
        </p:spPr>
        <p:txBody>
          <a:bodyPr wrap="none">
            <a:spAutoFit/>
          </a:bodyPr>
          <a:lstStyle/>
          <a:p>
            <a:pPr algn="ctr">
              <a:defRPr sz="1400" b="1">
                <a:solidFill>
                  <a:srgbClr val="16546A"/>
                </a:solidFill>
                <a:latin typeface="Lato Regular"/>
                <a:ea typeface="Lato Regular"/>
                <a:cs typeface="Lato Regular"/>
                <a:sym typeface="Lato Regular"/>
              </a:defRPr>
            </a:pPr>
            <a:r>
              <a:rPr lang="en-US" dirty="0"/>
              <a:t>N</a:t>
            </a:r>
            <a:r>
              <a:rPr lang="en-US" dirty="0" smtClean="0"/>
              <a:t>ovember</a:t>
            </a:r>
            <a:r>
              <a:rPr lang="uk-UA" dirty="0" smtClean="0"/>
              <a:t> </a:t>
            </a:r>
            <a:r>
              <a:rPr lang="en-US" dirty="0" smtClean="0"/>
              <a:t>202</a:t>
            </a:r>
            <a:r>
              <a:rPr lang="uk-UA" dirty="0" smtClean="0"/>
              <a:t>3</a:t>
            </a:r>
            <a:endParaRPr lang="en-US"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878" y="381000"/>
            <a:ext cx="1595921" cy="37375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Заголовок 1">
            <a:extLst>
              <a:ext uri="{FF2B5EF4-FFF2-40B4-BE49-F238E27FC236}">
                <a16:creationId xmlns:a16="http://schemas.microsoft.com/office/drawing/2014/main" id="{DB202F6F-A7A7-4AE2-A08E-62BA22F52745}"/>
              </a:ext>
            </a:extLst>
          </p:cNvPr>
          <p:cNvSpPr>
            <a:spLocks noGrp="1"/>
          </p:cNvSpPr>
          <p:nvPr>
            <p:ph type="title"/>
          </p:nvPr>
        </p:nvSpPr>
        <p:spPr>
          <a:xfrm>
            <a:off x="457201" y="151033"/>
            <a:ext cx="8839200" cy="610967"/>
          </a:xfrm>
        </p:spPr>
        <p:txBody>
          <a:bodyPr anchor="ctr">
            <a:normAutofit/>
          </a:bodyPr>
          <a:lstStyle/>
          <a:p>
            <a:pPr algn="ctr"/>
            <a:r>
              <a:rPr lang="en-US" sz="2000" b="1" dirty="0">
                <a:latin typeface=""/>
              </a:rPr>
              <a:t>Major changes in </a:t>
            </a:r>
            <a:r>
              <a:rPr lang="en-US" sz="2000" b="1" dirty="0" err="1">
                <a:latin typeface=""/>
              </a:rPr>
              <a:t>Cadastre</a:t>
            </a:r>
            <a:r>
              <a:rPr lang="en-US" sz="2000" b="1" dirty="0">
                <a:latin typeface=""/>
              </a:rPr>
              <a:t> operation </a:t>
            </a:r>
            <a:r>
              <a:rPr lang="en-US" sz="2000" b="1" dirty="0" smtClean="0">
                <a:latin typeface=""/>
              </a:rPr>
              <a:t>during martial time</a:t>
            </a:r>
            <a:endParaRPr lang="uk-UA" sz="2000" b="1" dirty="0">
              <a:latin typeface=""/>
            </a:endParaRPr>
          </a:p>
        </p:txBody>
      </p:sp>
      <p:sp>
        <p:nvSpPr>
          <p:cNvPr id="3" name="Прямокутник 2"/>
          <p:cNvSpPr/>
          <p:nvPr/>
        </p:nvSpPr>
        <p:spPr>
          <a:xfrm>
            <a:off x="1353485" y="4509617"/>
            <a:ext cx="1154428" cy="338554"/>
          </a:xfrm>
          <a:prstGeom prst="rect">
            <a:avLst/>
          </a:prstGeom>
        </p:spPr>
        <p:txBody>
          <a:bodyPr wrap="square">
            <a:spAutoFit/>
          </a:bodyPr>
          <a:lstStyle/>
          <a:p>
            <a:pPr algn="just"/>
            <a:r>
              <a:rPr lang="ru-RU" sz="1600" dirty="0">
                <a:solidFill>
                  <a:schemeClr val="bg1"/>
                </a:solidFill>
                <a:latin typeface="Lato Regular"/>
                <a:sym typeface="Calibri"/>
              </a:rPr>
              <a:t>262 433</a:t>
            </a:r>
            <a:endParaRPr lang="uk-UA" sz="1600" dirty="0">
              <a:solidFill>
                <a:schemeClr val="bg1"/>
              </a:solidFill>
              <a:latin typeface="Lato Regular"/>
              <a:sym typeface="Calibri"/>
            </a:endParaRPr>
          </a:p>
        </p:txBody>
      </p:sp>
      <p:sp>
        <p:nvSpPr>
          <p:cNvPr id="5" name="Прямокутник 4"/>
          <p:cNvSpPr/>
          <p:nvPr/>
        </p:nvSpPr>
        <p:spPr>
          <a:xfrm>
            <a:off x="748191" y="5449947"/>
            <a:ext cx="1210588" cy="369332"/>
          </a:xfrm>
          <a:prstGeom prst="rect">
            <a:avLst/>
          </a:prstGeom>
        </p:spPr>
        <p:txBody>
          <a:bodyPr wrap="none">
            <a:spAutoFit/>
          </a:bodyPr>
          <a:lstStyle/>
          <a:p>
            <a:pPr algn="ctr"/>
            <a:r>
              <a:rPr lang="ru-RU" dirty="0">
                <a:solidFill>
                  <a:schemeClr val="bg1"/>
                </a:solidFill>
                <a:latin typeface="Lato Regular"/>
                <a:sym typeface="Calibri"/>
              </a:rPr>
              <a:t>1 006 868</a:t>
            </a:r>
            <a:endParaRPr lang="uk-UA" dirty="0">
              <a:solidFill>
                <a:schemeClr val="bg1"/>
              </a:solidFill>
            </a:endParaRPr>
          </a:p>
        </p:txBody>
      </p:sp>
      <p:sp>
        <p:nvSpPr>
          <p:cNvPr id="22" name="Округлений прямокутник 21"/>
          <p:cNvSpPr/>
          <p:nvPr/>
        </p:nvSpPr>
        <p:spPr>
          <a:xfrm>
            <a:off x="496146" y="1366045"/>
            <a:ext cx="11021929" cy="340517"/>
          </a:xfrm>
          <a:prstGeom prst="roundRect">
            <a:avLst/>
          </a:prstGeom>
          <a:solidFill>
            <a:srgbClr val="0085B4"/>
          </a:solidFill>
          <a:ln w="12700" cap="flat">
            <a:noFill/>
            <a:prstDash val="solid"/>
            <a:miter lim="800000"/>
          </a:ln>
          <a:effectLst>
            <a:outerShdw blurRad="50800" dist="38100" dir="2700000" algn="tl"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hangingPunct="0">
              <a:defRPr/>
            </a:pPr>
            <a:r>
              <a:rPr lang="en-US" sz="1400" b="1" dirty="0">
                <a:solidFill>
                  <a:prstClr val="white"/>
                </a:solidFill>
                <a:latin typeface="Lato Regular"/>
                <a:sym typeface="Calibri"/>
              </a:rPr>
              <a:t>Exercise of authority by state cadastral registrars</a:t>
            </a:r>
            <a:endParaRPr lang="ru-RU" sz="1400" b="1" dirty="0">
              <a:solidFill>
                <a:prstClr val="white"/>
              </a:solidFill>
              <a:latin typeface="Lato Regular"/>
              <a:sym typeface="Calibri"/>
            </a:endParaRPr>
          </a:p>
        </p:txBody>
      </p:sp>
      <p:sp>
        <p:nvSpPr>
          <p:cNvPr id="23" name="Прямокутник 22"/>
          <p:cNvSpPr/>
          <p:nvPr/>
        </p:nvSpPr>
        <p:spPr>
          <a:xfrm>
            <a:off x="1090698" y="2001398"/>
            <a:ext cx="4740400" cy="307777"/>
          </a:xfrm>
          <a:prstGeom prst="rect">
            <a:avLst/>
          </a:prstGeom>
        </p:spPr>
        <p:txBody>
          <a:bodyPr wrap="none">
            <a:spAutoFit/>
          </a:bodyPr>
          <a:lstStyle/>
          <a:p>
            <a:r>
              <a:rPr lang="en-US" sz="1400" dirty="0">
                <a:latin typeface="Lato Regular"/>
              </a:rPr>
              <a:t>Powers are exercised by all registrars throughout Ukraine</a:t>
            </a:r>
          </a:p>
        </p:txBody>
      </p:sp>
      <p:cxnSp>
        <p:nvCxnSpPr>
          <p:cNvPr id="24" name="Пряма сполучна лінія 23"/>
          <p:cNvCxnSpPr>
            <a:cxnSpLocks/>
          </p:cNvCxnSpPr>
          <p:nvPr/>
        </p:nvCxnSpPr>
        <p:spPr>
          <a:xfrm>
            <a:off x="5970316" y="1740613"/>
            <a:ext cx="0" cy="829346"/>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Прямокутник 24"/>
          <p:cNvSpPr/>
          <p:nvPr/>
        </p:nvSpPr>
        <p:spPr>
          <a:xfrm>
            <a:off x="6854576" y="1916334"/>
            <a:ext cx="5016421" cy="523220"/>
          </a:xfrm>
          <a:prstGeom prst="rect">
            <a:avLst/>
          </a:prstGeom>
        </p:spPr>
        <p:txBody>
          <a:bodyPr wrap="square">
            <a:spAutoFit/>
          </a:bodyPr>
          <a:lstStyle/>
          <a:p>
            <a:r>
              <a:rPr lang="en-US" sz="1400" dirty="0">
                <a:latin typeface="Lato Regular"/>
              </a:rPr>
              <a:t>The SGC approves the list of registrars to operate in the territories of certain administrative</a:t>
            </a:r>
            <a:r>
              <a:rPr lang="uk-UA" sz="1400" dirty="0">
                <a:latin typeface="Lato Regular"/>
              </a:rPr>
              <a:t> </a:t>
            </a:r>
            <a:r>
              <a:rPr lang="en-US" sz="1400" dirty="0">
                <a:latin typeface="Lato Regular"/>
              </a:rPr>
              <a:t>territorial units</a:t>
            </a:r>
          </a:p>
        </p:txBody>
      </p:sp>
      <p:sp>
        <p:nvSpPr>
          <p:cNvPr id="26" name="Округлений прямокутник 25"/>
          <p:cNvSpPr/>
          <p:nvPr/>
        </p:nvSpPr>
        <p:spPr>
          <a:xfrm>
            <a:off x="496145" y="2570001"/>
            <a:ext cx="11021938" cy="340517"/>
          </a:xfrm>
          <a:prstGeom prst="roundRect">
            <a:avLst/>
          </a:prstGeom>
          <a:solidFill>
            <a:srgbClr val="0085B4"/>
          </a:solidFill>
          <a:ln w="12700" cap="flat">
            <a:noFill/>
            <a:prstDash val="solid"/>
            <a:miter lim="800000"/>
          </a:ln>
          <a:effectLst>
            <a:outerShdw blurRad="50800" dist="38100" dir="5400000" algn="t"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hangingPunct="0">
              <a:defRPr/>
            </a:pPr>
            <a:r>
              <a:rPr lang="en-US" sz="1400" b="1" dirty="0">
                <a:solidFill>
                  <a:prstClr val="white"/>
                </a:solidFill>
                <a:latin typeface="Lato Regular"/>
                <a:sym typeface="Calibri"/>
              </a:rPr>
              <a:t>Publication of SLC information on the Public Cadastral Map</a:t>
            </a:r>
            <a:endParaRPr lang="ru-RU" sz="1400" b="1" dirty="0">
              <a:solidFill>
                <a:prstClr val="white"/>
              </a:solidFill>
              <a:latin typeface="Lato Regular"/>
              <a:sym typeface="Calibri"/>
            </a:endParaRPr>
          </a:p>
        </p:txBody>
      </p:sp>
      <p:sp>
        <p:nvSpPr>
          <p:cNvPr id="27" name="TextBox 26">
            <a:extLst>
              <a:ext uri="{FF2B5EF4-FFF2-40B4-BE49-F238E27FC236}">
                <a16:creationId xmlns:a16="http://schemas.microsoft.com/office/drawing/2014/main" id="{530E073C-B00B-17B6-FCA5-ECA9D4AEC575}"/>
              </a:ext>
            </a:extLst>
          </p:cNvPr>
          <p:cNvSpPr txBox="1"/>
          <p:nvPr/>
        </p:nvSpPr>
        <p:spPr>
          <a:xfrm>
            <a:off x="1118347" y="3094212"/>
            <a:ext cx="4851969" cy="523220"/>
          </a:xfrm>
          <a:prstGeom prst="rect">
            <a:avLst/>
          </a:prstGeom>
          <a:noFill/>
        </p:spPr>
        <p:txBody>
          <a:bodyPr wrap="square">
            <a:spAutoFit/>
          </a:bodyPr>
          <a:lstStyle/>
          <a:p>
            <a:r>
              <a:rPr lang="ru-RU" sz="1400" dirty="0" err="1">
                <a:latin typeface="Lato Regular"/>
              </a:rPr>
              <a:t>All</a:t>
            </a:r>
            <a:r>
              <a:rPr lang="ru-RU" sz="1400" dirty="0">
                <a:latin typeface="Lato Regular"/>
              </a:rPr>
              <a:t> </a:t>
            </a:r>
            <a:r>
              <a:rPr lang="en-US" sz="1400" dirty="0">
                <a:latin typeface="Lato Regular"/>
              </a:rPr>
              <a:t>SLC</a:t>
            </a:r>
            <a:r>
              <a:rPr lang="ru-RU" sz="1400" dirty="0">
                <a:latin typeface="Lato Regular"/>
              </a:rPr>
              <a:t> </a:t>
            </a:r>
            <a:r>
              <a:rPr lang="ru-RU" sz="1400" dirty="0" err="1">
                <a:latin typeface="Lato Regular"/>
              </a:rPr>
              <a:t>information</a:t>
            </a:r>
            <a:r>
              <a:rPr lang="ru-RU" sz="1400" dirty="0">
                <a:latin typeface="Lato Regular"/>
              </a:rPr>
              <a:t> </a:t>
            </a:r>
            <a:r>
              <a:rPr lang="ru-RU" sz="1400" dirty="0" err="1">
                <a:latin typeface="Lato Regular"/>
              </a:rPr>
              <a:t>is</a:t>
            </a:r>
            <a:r>
              <a:rPr lang="ru-RU" sz="1400" dirty="0">
                <a:latin typeface="Lato Regular"/>
              </a:rPr>
              <a:t> </a:t>
            </a:r>
            <a:r>
              <a:rPr lang="ru-RU" sz="1400" dirty="0" err="1">
                <a:latin typeface="Lato Regular"/>
              </a:rPr>
              <a:t>public</a:t>
            </a:r>
            <a:r>
              <a:rPr lang="ru-RU" sz="1400" dirty="0">
                <a:latin typeface="Lato Regular"/>
              </a:rPr>
              <a:t>, </a:t>
            </a:r>
            <a:r>
              <a:rPr lang="ru-RU" sz="1400" dirty="0" err="1">
                <a:latin typeface="Lato Regular"/>
              </a:rPr>
              <a:t>the</a:t>
            </a:r>
            <a:r>
              <a:rPr lang="ru-RU" sz="1400" dirty="0">
                <a:latin typeface="Lato Regular"/>
              </a:rPr>
              <a:t> PC</a:t>
            </a:r>
            <a:r>
              <a:rPr lang="en-US" sz="1400" dirty="0">
                <a:latin typeface="Lato Regular"/>
              </a:rPr>
              <a:t>M</a:t>
            </a:r>
            <a:r>
              <a:rPr lang="ru-RU" sz="1400" dirty="0">
                <a:latin typeface="Lato Regular"/>
              </a:rPr>
              <a:t> </a:t>
            </a:r>
            <a:r>
              <a:rPr lang="en-US" sz="1400" dirty="0">
                <a:latin typeface="Lato Regular"/>
              </a:rPr>
              <a:t>is operating</a:t>
            </a:r>
            <a:r>
              <a:rPr lang="ru-RU" sz="1400" dirty="0">
                <a:latin typeface="Lato Regular"/>
              </a:rPr>
              <a:t>, </a:t>
            </a:r>
            <a:r>
              <a:rPr lang="ru-RU" sz="1400" dirty="0" err="1">
                <a:latin typeface="Lato Regular"/>
              </a:rPr>
              <a:t>all</a:t>
            </a:r>
            <a:r>
              <a:rPr lang="ru-RU" sz="1400" dirty="0">
                <a:latin typeface="Lato Regular"/>
              </a:rPr>
              <a:t> </a:t>
            </a:r>
            <a:r>
              <a:rPr lang="ru-RU" sz="1400" dirty="0" err="1">
                <a:latin typeface="Lato Regular"/>
              </a:rPr>
              <a:t>layers</a:t>
            </a:r>
            <a:r>
              <a:rPr lang="ru-RU" sz="1400" dirty="0">
                <a:latin typeface="Lato Regular"/>
              </a:rPr>
              <a:t> </a:t>
            </a:r>
            <a:r>
              <a:rPr lang="ru-RU" sz="1400" dirty="0" err="1">
                <a:latin typeface="Lato Regular"/>
              </a:rPr>
              <a:t>and</a:t>
            </a:r>
            <a:r>
              <a:rPr lang="ru-RU" sz="1400" dirty="0">
                <a:latin typeface="Lato Regular"/>
              </a:rPr>
              <a:t> </a:t>
            </a:r>
            <a:r>
              <a:rPr lang="ru-RU" sz="1400" dirty="0" err="1">
                <a:latin typeface="Lato Regular"/>
              </a:rPr>
              <a:t>information</a:t>
            </a:r>
            <a:r>
              <a:rPr lang="ru-RU" sz="1400" dirty="0">
                <a:latin typeface="Lato Regular"/>
              </a:rPr>
              <a:t> </a:t>
            </a:r>
            <a:r>
              <a:rPr lang="ru-RU" sz="1400" dirty="0" err="1">
                <a:latin typeface="Lato Regular"/>
              </a:rPr>
              <a:t>are</a:t>
            </a:r>
            <a:r>
              <a:rPr lang="ru-RU" sz="1400" dirty="0">
                <a:latin typeface="Lato Regular"/>
              </a:rPr>
              <a:t> </a:t>
            </a:r>
            <a:r>
              <a:rPr lang="ru-RU" sz="1400" dirty="0" err="1">
                <a:latin typeface="Lato Regular"/>
              </a:rPr>
              <a:t>published</a:t>
            </a:r>
            <a:endParaRPr lang="ru-RU" sz="1400" dirty="0">
              <a:latin typeface="Lato Regular"/>
            </a:endParaRPr>
          </a:p>
        </p:txBody>
      </p:sp>
      <p:cxnSp>
        <p:nvCxnSpPr>
          <p:cNvPr id="28" name="Пряма сполучна лінія 7">
            <a:extLst>
              <a:ext uri="{FF2B5EF4-FFF2-40B4-BE49-F238E27FC236}">
                <a16:creationId xmlns:a16="http://schemas.microsoft.com/office/drawing/2014/main" id="{6AC37BAD-9E18-08E8-50E2-DE46483215BB}"/>
              </a:ext>
            </a:extLst>
          </p:cNvPr>
          <p:cNvCxnSpPr>
            <a:cxnSpLocks/>
          </p:cNvCxnSpPr>
          <p:nvPr/>
        </p:nvCxnSpPr>
        <p:spPr>
          <a:xfrm>
            <a:off x="5970317" y="2938119"/>
            <a:ext cx="0" cy="98176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Округлений прямокутник 20">
            <a:extLst>
              <a:ext uri="{FF2B5EF4-FFF2-40B4-BE49-F238E27FC236}">
                <a16:creationId xmlns:a16="http://schemas.microsoft.com/office/drawing/2014/main" id="{46B9153D-5FA7-E666-421C-38B2514B6C2B}"/>
              </a:ext>
            </a:extLst>
          </p:cNvPr>
          <p:cNvSpPr/>
          <p:nvPr/>
        </p:nvSpPr>
        <p:spPr>
          <a:xfrm>
            <a:off x="496142" y="3878480"/>
            <a:ext cx="11021938" cy="340517"/>
          </a:xfrm>
          <a:prstGeom prst="roundRect">
            <a:avLst/>
          </a:prstGeom>
          <a:solidFill>
            <a:srgbClr val="0085B4"/>
          </a:solidFill>
          <a:ln w="12700" cap="flat">
            <a:noFill/>
            <a:prstDash val="solid"/>
            <a:miter lim="8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hangingPunct="0">
              <a:defRPr/>
            </a:pPr>
            <a:r>
              <a:rPr lang="en-US" sz="1400" b="1" dirty="0">
                <a:solidFill>
                  <a:prstClr val="white"/>
                </a:solidFill>
                <a:latin typeface="Lato Regular"/>
                <a:sym typeface="Calibri"/>
              </a:rPr>
              <a:t>Access to SLC information on the coordinates of the turning points of the boundaries of SLC objects</a:t>
            </a:r>
            <a:endParaRPr lang="ru-RU" sz="1400" b="1" dirty="0">
              <a:solidFill>
                <a:prstClr val="white"/>
              </a:solidFill>
              <a:latin typeface="Lato Regular"/>
              <a:sym typeface="Calibri"/>
            </a:endParaRPr>
          </a:p>
        </p:txBody>
      </p:sp>
      <p:sp>
        <p:nvSpPr>
          <p:cNvPr id="30" name="TextBox 29">
            <a:extLst>
              <a:ext uri="{FF2B5EF4-FFF2-40B4-BE49-F238E27FC236}">
                <a16:creationId xmlns:a16="http://schemas.microsoft.com/office/drawing/2014/main" id="{190B5906-A099-4272-7522-0EF4609AD4FC}"/>
              </a:ext>
            </a:extLst>
          </p:cNvPr>
          <p:cNvSpPr txBox="1"/>
          <p:nvPr/>
        </p:nvSpPr>
        <p:spPr>
          <a:xfrm>
            <a:off x="1104488" y="4408575"/>
            <a:ext cx="4936388" cy="523220"/>
          </a:xfrm>
          <a:prstGeom prst="rect">
            <a:avLst/>
          </a:prstGeom>
          <a:noFill/>
        </p:spPr>
        <p:txBody>
          <a:bodyPr wrap="square">
            <a:spAutoFit/>
          </a:bodyPr>
          <a:lstStyle/>
          <a:p>
            <a:r>
              <a:rPr lang="en-US" sz="1400" dirty="0">
                <a:latin typeface="Lato Regular"/>
              </a:rPr>
              <a:t>T</a:t>
            </a:r>
            <a:r>
              <a:rPr lang="ru-RU" sz="1400" dirty="0" err="1">
                <a:latin typeface="Lato Regular"/>
              </a:rPr>
              <a:t>he</a:t>
            </a:r>
            <a:r>
              <a:rPr lang="ru-RU" sz="1400" dirty="0">
                <a:latin typeface="Lato Regular"/>
              </a:rPr>
              <a:t> </a:t>
            </a:r>
            <a:r>
              <a:rPr lang="ru-RU" sz="1400" dirty="0" err="1">
                <a:latin typeface="Lato Regular"/>
              </a:rPr>
              <a:t>information</a:t>
            </a:r>
            <a:r>
              <a:rPr lang="ru-RU" sz="1400" dirty="0">
                <a:latin typeface="Lato Regular"/>
              </a:rPr>
              <a:t> </a:t>
            </a:r>
            <a:r>
              <a:rPr lang="ru-RU" sz="1400" dirty="0" err="1">
                <a:latin typeface="Lato Regular"/>
              </a:rPr>
              <a:t>is</a:t>
            </a:r>
            <a:r>
              <a:rPr lang="ru-RU" sz="1400" dirty="0">
                <a:latin typeface="Lato Regular"/>
              </a:rPr>
              <a:t> </a:t>
            </a:r>
            <a:r>
              <a:rPr lang="ru-RU" sz="1400" dirty="0" err="1">
                <a:latin typeface="Lato Regular"/>
              </a:rPr>
              <a:t>contained</a:t>
            </a:r>
            <a:r>
              <a:rPr lang="ru-RU" sz="1400" dirty="0">
                <a:latin typeface="Lato Regular"/>
              </a:rPr>
              <a:t> </a:t>
            </a:r>
            <a:r>
              <a:rPr lang="ru-RU" sz="1400" dirty="0" err="1">
                <a:latin typeface="Lato Regular"/>
              </a:rPr>
              <a:t>in</a:t>
            </a:r>
            <a:r>
              <a:rPr lang="ru-RU" sz="1400" dirty="0">
                <a:latin typeface="Lato Regular"/>
              </a:rPr>
              <a:t> </a:t>
            </a:r>
            <a:r>
              <a:rPr lang="ru-RU" sz="1400" dirty="0" err="1">
                <a:latin typeface="Lato Regular"/>
              </a:rPr>
              <a:t>all</a:t>
            </a:r>
            <a:r>
              <a:rPr lang="ru-RU" sz="1400" dirty="0">
                <a:latin typeface="Lato Regular"/>
              </a:rPr>
              <a:t> </a:t>
            </a:r>
            <a:r>
              <a:rPr lang="ru-RU" sz="1400" dirty="0" err="1">
                <a:latin typeface="Lato Regular"/>
              </a:rPr>
              <a:t>forms</a:t>
            </a:r>
            <a:r>
              <a:rPr lang="ru-RU" sz="1400" dirty="0">
                <a:latin typeface="Lato Regular"/>
              </a:rPr>
              <a:t> </a:t>
            </a:r>
            <a:r>
              <a:rPr lang="ru-RU" sz="1400" dirty="0" err="1">
                <a:latin typeface="Lato Regular"/>
              </a:rPr>
              <a:t>of</a:t>
            </a:r>
            <a:r>
              <a:rPr lang="ru-RU" sz="1400" dirty="0">
                <a:latin typeface="Lato Regular"/>
              </a:rPr>
              <a:t> </a:t>
            </a:r>
            <a:r>
              <a:rPr lang="ru-RU" sz="1400" dirty="0" err="1">
                <a:latin typeface="Lato Regular"/>
              </a:rPr>
              <a:t>documents</a:t>
            </a:r>
            <a:r>
              <a:rPr lang="ru-RU" sz="1400" dirty="0">
                <a:latin typeface="Lato Regular"/>
              </a:rPr>
              <a:t> </a:t>
            </a:r>
            <a:r>
              <a:rPr lang="ru-RU" sz="1400" dirty="0" err="1">
                <a:latin typeface="Lato Regular"/>
              </a:rPr>
              <a:t>provided</a:t>
            </a:r>
            <a:r>
              <a:rPr lang="ru-RU" sz="1400" dirty="0">
                <a:latin typeface="Lato Regular"/>
              </a:rPr>
              <a:t> </a:t>
            </a:r>
            <a:r>
              <a:rPr lang="ru-RU" sz="1400" dirty="0" err="1">
                <a:latin typeface="Lato Regular"/>
              </a:rPr>
              <a:t>in</a:t>
            </a:r>
            <a:r>
              <a:rPr lang="ru-RU" sz="1400" dirty="0">
                <a:latin typeface="Lato Regular"/>
              </a:rPr>
              <a:t> </a:t>
            </a:r>
            <a:r>
              <a:rPr lang="ru-RU" sz="1400" dirty="0" err="1">
                <a:latin typeface="Lato Regular"/>
              </a:rPr>
              <a:t>the</a:t>
            </a:r>
            <a:r>
              <a:rPr lang="ru-RU" sz="1400" dirty="0">
                <a:latin typeface="Lato Regular"/>
              </a:rPr>
              <a:t> </a:t>
            </a:r>
            <a:r>
              <a:rPr lang="ru-RU" sz="1400" dirty="0" err="1">
                <a:latin typeface="Lato Regular"/>
              </a:rPr>
              <a:t>form</a:t>
            </a:r>
            <a:r>
              <a:rPr lang="ru-RU" sz="1400" dirty="0">
                <a:latin typeface="Lato Regular"/>
              </a:rPr>
              <a:t> </a:t>
            </a:r>
            <a:r>
              <a:rPr lang="ru-RU" sz="1400" dirty="0" err="1">
                <a:latin typeface="Lato Regular"/>
              </a:rPr>
              <a:t>of</a:t>
            </a:r>
            <a:r>
              <a:rPr lang="ru-RU" sz="1400" dirty="0">
                <a:latin typeface="Lato Regular"/>
              </a:rPr>
              <a:t> </a:t>
            </a:r>
            <a:r>
              <a:rPr lang="ru-RU" sz="1400" dirty="0" err="1">
                <a:latin typeface="Lato Regular"/>
              </a:rPr>
              <a:t>administrative</a:t>
            </a:r>
            <a:r>
              <a:rPr lang="ru-RU" sz="1400" dirty="0">
                <a:latin typeface="Lato Regular"/>
              </a:rPr>
              <a:t> </a:t>
            </a:r>
            <a:r>
              <a:rPr lang="ru-RU" sz="1400" dirty="0" err="1">
                <a:latin typeface="Lato Regular"/>
              </a:rPr>
              <a:t>services</a:t>
            </a:r>
            <a:endParaRPr lang="ru-RU" sz="1400" dirty="0">
              <a:latin typeface="Lato Regular"/>
            </a:endParaRPr>
          </a:p>
        </p:txBody>
      </p:sp>
      <p:sp>
        <p:nvSpPr>
          <p:cNvPr id="33" name="Округлений прямокутник 20">
            <a:extLst>
              <a:ext uri="{FF2B5EF4-FFF2-40B4-BE49-F238E27FC236}">
                <a16:creationId xmlns:a16="http://schemas.microsoft.com/office/drawing/2014/main" id="{554334AE-6754-49CB-7AFB-9F435B9B8F2D}"/>
              </a:ext>
            </a:extLst>
          </p:cNvPr>
          <p:cNvSpPr/>
          <p:nvPr/>
        </p:nvSpPr>
        <p:spPr>
          <a:xfrm>
            <a:off x="496141" y="5200046"/>
            <a:ext cx="11021937" cy="340517"/>
          </a:xfrm>
          <a:prstGeom prst="roundRect">
            <a:avLst/>
          </a:prstGeom>
          <a:solidFill>
            <a:srgbClr val="0085B4"/>
          </a:solidFill>
          <a:ln w="12700" cap="flat">
            <a:noFill/>
            <a:prstDash val="solid"/>
            <a:miter lim="800000"/>
          </a:ln>
          <a:effectLst>
            <a:outerShdw blurRad="50800" dist="38100" dir="5400000" algn="t"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0" algn="ctr" hangingPunct="0">
              <a:defRPr/>
            </a:pPr>
            <a:r>
              <a:rPr lang="en-US" sz="1400" b="1" dirty="0">
                <a:solidFill>
                  <a:prstClr val="white"/>
                </a:solidFill>
                <a:latin typeface="Lato Regular"/>
                <a:sym typeface="Calibri"/>
              </a:rPr>
              <a:t>Procedure for disconnection (termination of access) to SLC registrars, other users</a:t>
            </a:r>
            <a:endParaRPr lang="ru-RU" sz="1400" b="1" dirty="0">
              <a:solidFill>
                <a:prstClr val="white"/>
              </a:solidFill>
              <a:latin typeface="Lato Regular"/>
              <a:sym typeface="Calibri"/>
            </a:endParaRPr>
          </a:p>
        </p:txBody>
      </p:sp>
      <p:cxnSp>
        <p:nvCxnSpPr>
          <p:cNvPr id="34" name="Пряма сполучна лінія 7">
            <a:extLst>
              <a:ext uri="{FF2B5EF4-FFF2-40B4-BE49-F238E27FC236}">
                <a16:creationId xmlns:a16="http://schemas.microsoft.com/office/drawing/2014/main" id="{BD16EE06-0B61-4C29-29CD-DA86C62C5EB5}"/>
              </a:ext>
            </a:extLst>
          </p:cNvPr>
          <p:cNvCxnSpPr>
            <a:cxnSpLocks/>
          </p:cNvCxnSpPr>
          <p:nvPr/>
        </p:nvCxnSpPr>
        <p:spPr>
          <a:xfrm>
            <a:off x="5970317" y="4270299"/>
            <a:ext cx="0" cy="90608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Пряма сполучна лінія 7">
            <a:extLst>
              <a:ext uri="{FF2B5EF4-FFF2-40B4-BE49-F238E27FC236}">
                <a16:creationId xmlns:a16="http://schemas.microsoft.com/office/drawing/2014/main" id="{BDA6C157-E298-B5F6-ADA5-A0E052C048B6}"/>
              </a:ext>
            </a:extLst>
          </p:cNvPr>
          <p:cNvCxnSpPr>
            <a:cxnSpLocks/>
          </p:cNvCxnSpPr>
          <p:nvPr/>
        </p:nvCxnSpPr>
        <p:spPr>
          <a:xfrm>
            <a:off x="5981926" y="5574615"/>
            <a:ext cx="0" cy="128338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9" name="TextBox 38">
            <a:extLst>
              <a:ext uri="{FF2B5EF4-FFF2-40B4-BE49-F238E27FC236}">
                <a16:creationId xmlns:a16="http://schemas.microsoft.com/office/drawing/2014/main" id="{B1B538CF-CB69-A7A0-CEDF-8E240A0653BC}"/>
              </a:ext>
            </a:extLst>
          </p:cNvPr>
          <p:cNvSpPr txBox="1"/>
          <p:nvPr/>
        </p:nvSpPr>
        <p:spPr>
          <a:xfrm>
            <a:off x="1095357" y="5709808"/>
            <a:ext cx="4874959" cy="738664"/>
          </a:xfrm>
          <a:prstGeom prst="rect">
            <a:avLst/>
          </a:prstGeom>
          <a:noFill/>
        </p:spPr>
        <p:txBody>
          <a:bodyPr wrap="square">
            <a:spAutoFit/>
          </a:bodyPr>
          <a:lstStyle/>
          <a:p>
            <a:r>
              <a:rPr lang="ru-RU" sz="1400" dirty="0" err="1">
                <a:latin typeface="Lato Regular"/>
              </a:rPr>
              <a:t>Access</a:t>
            </a:r>
            <a:r>
              <a:rPr lang="ru-RU" sz="1400" dirty="0">
                <a:latin typeface="Lato Regular"/>
              </a:rPr>
              <a:t> </a:t>
            </a:r>
            <a:r>
              <a:rPr lang="ru-RU" sz="1400" dirty="0" err="1">
                <a:latin typeface="Lato Regular"/>
              </a:rPr>
              <a:t>to</a:t>
            </a:r>
            <a:r>
              <a:rPr lang="ru-RU" sz="1400" dirty="0">
                <a:latin typeface="Lato Regular"/>
              </a:rPr>
              <a:t> </a:t>
            </a:r>
            <a:r>
              <a:rPr lang="ru-RU" sz="1400" dirty="0" err="1">
                <a:latin typeface="Lato Regular"/>
              </a:rPr>
              <a:t>the</a:t>
            </a:r>
            <a:r>
              <a:rPr lang="ru-RU" sz="1400" dirty="0">
                <a:latin typeface="Lato Regular"/>
              </a:rPr>
              <a:t> S</a:t>
            </a:r>
            <a:r>
              <a:rPr lang="en-US" sz="1400" dirty="0">
                <a:latin typeface="Lato Regular"/>
              </a:rPr>
              <a:t>L</a:t>
            </a:r>
            <a:r>
              <a:rPr lang="ru-RU" sz="1400" dirty="0">
                <a:latin typeface="Lato Regular"/>
              </a:rPr>
              <a:t>C </a:t>
            </a:r>
            <a:r>
              <a:rPr lang="ru-RU" sz="1400" dirty="0" err="1">
                <a:latin typeface="Lato Regular"/>
              </a:rPr>
              <a:t>is</a:t>
            </a:r>
            <a:r>
              <a:rPr lang="ru-RU" sz="1400" dirty="0">
                <a:latin typeface="Lato Regular"/>
              </a:rPr>
              <a:t> </a:t>
            </a:r>
            <a:r>
              <a:rPr lang="ru-RU" sz="1400" dirty="0" err="1">
                <a:latin typeface="Lato Regular"/>
              </a:rPr>
              <a:t>terminated</a:t>
            </a:r>
            <a:r>
              <a:rPr lang="ru-RU" sz="1400" dirty="0">
                <a:latin typeface="Lato Regular"/>
              </a:rPr>
              <a:t> </a:t>
            </a:r>
            <a:r>
              <a:rPr lang="ru-RU" sz="1400" dirty="0" err="1">
                <a:latin typeface="Lato Regular"/>
              </a:rPr>
              <a:t>in</a:t>
            </a:r>
            <a:r>
              <a:rPr lang="ru-RU" sz="1400" dirty="0">
                <a:latin typeface="Lato Regular"/>
              </a:rPr>
              <a:t> </a:t>
            </a:r>
            <a:r>
              <a:rPr lang="ru-RU" sz="1400" dirty="0" err="1">
                <a:latin typeface="Lato Regular"/>
              </a:rPr>
              <a:t>case</a:t>
            </a:r>
            <a:r>
              <a:rPr lang="ru-RU" sz="1400" dirty="0">
                <a:latin typeface="Lato Regular"/>
              </a:rPr>
              <a:t> </a:t>
            </a:r>
            <a:r>
              <a:rPr lang="ru-RU" sz="1400" dirty="0" err="1">
                <a:latin typeface="Lato Regular"/>
              </a:rPr>
              <a:t>of</a:t>
            </a:r>
            <a:r>
              <a:rPr lang="ru-RU" sz="1400" dirty="0">
                <a:latin typeface="Lato Regular"/>
              </a:rPr>
              <a:t> </a:t>
            </a:r>
            <a:r>
              <a:rPr lang="ru-RU" sz="1400" dirty="0" err="1">
                <a:latin typeface="Lato Regular"/>
              </a:rPr>
              <a:t>appeal</a:t>
            </a:r>
            <a:r>
              <a:rPr lang="ru-RU" sz="1400" dirty="0">
                <a:latin typeface="Lato Regular"/>
              </a:rPr>
              <a:t> </a:t>
            </a:r>
            <a:r>
              <a:rPr lang="ru-RU" sz="1400" dirty="0" err="1">
                <a:latin typeface="Lato Regular"/>
              </a:rPr>
              <a:t>against</a:t>
            </a:r>
            <a:r>
              <a:rPr lang="ru-RU" sz="1400" dirty="0">
                <a:latin typeface="Lato Regular"/>
              </a:rPr>
              <a:t> </a:t>
            </a:r>
            <a:r>
              <a:rPr lang="ru-RU" sz="1400" dirty="0" err="1">
                <a:latin typeface="Lato Regular"/>
              </a:rPr>
              <a:t>decisions</a:t>
            </a:r>
            <a:r>
              <a:rPr lang="ru-RU" sz="1400" dirty="0">
                <a:latin typeface="Lato Regular"/>
              </a:rPr>
              <a:t>, </a:t>
            </a:r>
            <a:r>
              <a:rPr lang="ru-RU" sz="1400" dirty="0" err="1">
                <a:latin typeface="Lato Regular"/>
              </a:rPr>
              <a:t>actions</a:t>
            </a:r>
            <a:r>
              <a:rPr lang="ru-RU" sz="1400" dirty="0">
                <a:latin typeface="Lato Regular"/>
              </a:rPr>
              <a:t>, </a:t>
            </a:r>
            <a:r>
              <a:rPr lang="ru-RU" sz="1400" dirty="0" err="1">
                <a:latin typeface="Lato Regular"/>
              </a:rPr>
              <a:t>inaction</a:t>
            </a:r>
            <a:r>
              <a:rPr lang="ru-RU" sz="1400" dirty="0">
                <a:latin typeface="Lato Regular"/>
              </a:rPr>
              <a:t>, </a:t>
            </a:r>
            <a:r>
              <a:rPr lang="ru-RU" sz="1400" dirty="0" err="1">
                <a:latin typeface="Lato Regular"/>
              </a:rPr>
              <a:t>due</a:t>
            </a:r>
            <a:r>
              <a:rPr lang="ru-RU" sz="1400" dirty="0">
                <a:latin typeface="Lato Regular"/>
              </a:rPr>
              <a:t> </a:t>
            </a:r>
            <a:r>
              <a:rPr lang="ru-RU" sz="1400" dirty="0" err="1">
                <a:latin typeface="Lato Regular"/>
              </a:rPr>
              <a:t>to</a:t>
            </a:r>
            <a:r>
              <a:rPr lang="ru-RU" sz="1400" dirty="0">
                <a:latin typeface="Lato Regular"/>
              </a:rPr>
              <a:t> </a:t>
            </a:r>
            <a:r>
              <a:rPr lang="ru-RU" sz="1400" dirty="0" err="1">
                <a:latin typeface="Lato Regular"/>
              </a:rPr>
              <a:t>violation</a:t>
            </a:r>
            <a:r>
              <a:rPr lang="ru-RU" sz="1400" dirty="0">
                <a:latin typeface="Lato Regular"/>
              </a:rPr>
              <a:t> </a:t>
            </a:r>
            <a:r>
              <a:rPr lang="ru-RU" sz="1400" dirty="0" err="1">
                <a:latin typeface="Lato Regular"/>
              </a:rPr>
              <a:t>of</a:t>
            </a:r>
            <a:r>
              <a:rPr lang="ru-RU" sz="1400" dirty="0">
                <a:latin typeface="Lato Regular"/>
              </a:rPr>
              <a:t> </a:t>
            </a:r>
            <a:r>
              <a:rPr lang="ru-RU" sz="1400" dirty="0" err="1">
                <a:latin typeface="Lato Regular"/>
              </a:rPr>
              <a:t>the</a:t>
            </a:r>
            <a:r>
              <a:rPr lang="ru-RU" sz="1400" dirty="0">
                <a:latin typeface="Lato Regular"/>
              </a:rPr>
              <a:t> </a:t>
            </a:r>
            <a:r>
              <a:rPr lang="ru-RU" sz="1400" dirty="0" err="1">
                <a:latin typeface="Lato Regular"/>
              </a:rPr>
              <a:t>law</a:t>
            </a:r>
            <a:r>
              <a:rPr lang="ru-RU" sz="1400" dirty="0">
                <a:latin typeface="Lato Regular"/>
              </a:rPr>
              <a:t>; </a:t>
            </a:r>
          </a:p>
          <a:p>
            <a:r>
              <a:rPr lang="ru-RU" sz="1400" dirty="0" err="1">
                <a:latin typeface="Lato Regular"/>
              </a:rPr>
              <a:t>there</a:t>
            </a:r>
            <a:r>
              <a:rPr lang="ru-RU" sz="1400" dirty="0">
                <a:latin typeface="Lato Regular"/>
              </a:rPr>
              <a:t> </a:t>
            </a:r>
            <a:r>
              <a:rPr lang="ru-RU" sz="1400" dirty="0" err="1">
                <a:latin typeface="Lato Regular"/>
              </a:rPr>
              <a:t>is</a:t>
            </a:r>
            <a:r>
              <a:rPr lang="ru-RU" sz="1400" dirty="0">
                <a:latin typeface="Lato Regular"/>
              </a:rPr>
              <a:t> a </a:t>
            </a:r>
            <a:r>
              <a:rPr lang="ru-RU" sz="1400" dirty="0" err="1">
                <a:latin typeface="Lato Regular"/>
              </a:rPr>
              <a:t>possibility</a:t>
            </a:r>
            <a:r>
              <a:rPr lang="ru-RU" sz="1400" dirty="0">
                <a:latin typeface="Lato Regular"/>
              </a:rPr>
              <a:t> </a:t>
            </a:r>
            <a:r>
              <a:rPr lang="ru-RU" sz="1400" dirty="0" err="1">
                <a:latin typeface="Lato Regular"/>
              </a:rPr>
              <a:t>to</a:t>
            </a:r>
            <a:r>
              <a:rPr lang="ru-RU" sz="1400" dirty="0">
                <a:latin typeface="Lato Regular"/>
              </a:rPr>
              <a:t> </a:t>
            </a:r>
            <a:r>
              <a:rPr lang="ru-RU" sz="1400" dirty="0" err="1">
                <a:latin typeface="Lato Regular"/>
              </a:rPr>
              <a:t>restore</a:t>
            </a:r>
            <a:r>
              <a:rPr lang="ru-RU" sz="1400" dirty="0">
                <a:latin typeface="Lato Regular"/>
              </a:rPr>
              <a:t> </a:t>
            </a:r>
            <a:r>
              <a:rPr lang="ru-RU" sz="1400" dirty="0" err="1">
                <a:latin typeface="Lato Regular"/>
              </a:rPr>
              <a:t>access</a:t>
            </a:r>
            <a:endParaRPr lang="ru-RU" sz="1400" dirty="0">
              <a:latin typeface="Lato Regular"/>
            </a:endParaRPr>
          </a:p>
        </p:txBody>
      </p:sp>
      <p:sp>
        <p:nvSpPr>
          <p:cNvPr id="40" name="TextBox 39">
            <a:extLst>
              <a:ext uri="{FF2B5EF4-FFF2-40B4-BE49-F238E27FC236}">
                <a16:creationId xmlns:a16="http://schemas.microsoft.com/office/drawing/2014/main" id="{0D72F644-82CC-BD5E-706E-0EC7FB794C07}"/>
              </a:ext>
            </a:extLst>
          </p:cNvPr>
          <p:cNvSpPr txBox="1"/>
          <p:nvPr/>
        </p:nvSpPr>
        <p:spPr>
          <a:xfrm>
            <a:off x="2284833" y="959437"/>
            <a:ext cx="7370967" cy="307777"/>
          </a:xfrm>
          <a:prstGeom prst="rect">
            <a:avLst/>
          </a:prstGeom>
          <a:noFill/>
        </p:spPr>
        <p:txBody>
          <a:bodyPr wrap="square">
            <a:spAutoFit/>
          </a:bodyPr>
          <a:lstStyle/>
          <a:p>
            <a:r>
              <a:rPr lang="ru-RU" sz="1400" dirty="0">
                <a:latin typeface="Lato Regular"/>
              </a:rPr>
              <a:t>IT WAS (PEACE TIME)			</a:t>
            </a:r>
            <a:r>
              <a:rPr lang="en-US" sz="1400" dirty="0">
                <a:latin typeface="Lato Regular"/>
              </a:rPr>
              <a:t> </a:t>
            </a:r>
            <a:r>
              <a:rPr lang="en-US" sz="1400" dirty="0" smtClean="0">
                <a:latin typeface="Lato Regular"/>
              </a:rPr>
              <a:t>        It </a:t>
            </a:r>
            <a:r>
              <a:rPr lang="en-US" sz="1400" dirty="0">
                <a:latin typeface="Lato Regular"/>
              </a:rPr>
              <a:t>has become</a:t>
            </a:r>
            <a:r>
              <a:rPr lang="ru-RU" sz="1400" dirty="0">
                <a:latin typeface="Lato Regular"/>
              </a:rPr>
              <a:t> (WAR)</a:t>
            </a:r>
          </a:p>
        </p:txBody>
      </p:sp>
      <p:sp>
        <p:nvSpPr>
          <p:cNvPr id="41" name="Прямокутник 40"/>
          <p:cNvSpPr/>
          <p:nvPr/>
        </p:nvSpPr>
        <p:spPr>
          <a:xfrm>
            <a:off x="6854576" y="3153956"/>
            <a:ext cx="4572000" cy="523220"/>
          </a:xfrm>
          <a:prstGeom prst="rect">
            <a:avLst/>
          </a:prstGeom>
        </p:spPr>
        <p:txBody>
          <a:bodyPr wrap="square">
            <a:spAutoFit/>
          </a:bodyPr>
          <a:lstStyle/>
          <a:p>
            <a:r>
              <a:rPr lang="en-US" sz="1400" dirty="0">
                <a:latin typeface="Lato Regular"/>
              </a:rPr>
              <a:t>The SLC information is not published, the PCM does </a:t>
            </a:r>
          </a:p>
          <a:p>
            <a:r>
              <a:rPr lang="en-US" sz="1400" dirty="0">
                <a:latin typeface="Lato Regular"/>
              </a:rPr>
              <a:t>not function</a:t>
            </a:r>
          </a:p>
        </p:txBody>
      </p:sp>
      <p:sp>
        <p:nvSpPr>
          <p:cNvPr id="42" name="TextBox 41">
            <a:extLst>
              <a:ext uri="{FF2B5EF4-FFF2-40B4-BE49-F238E27FC236}">
                <a16:creationId xmlns:a16="http://schemas.microsoft.com/office/drawing/2014/main" id="{826E3935-0376-116A-3D17-C9A092459F3F}"/>
              </a:ext>
            </a:extLst>
          </p:cNvPr>
          <p:cNvSpPr txBox="1"/>
          <p:nvPr/>
        </p:nvSpPr>
        <p:spPr>
          <a:xfrm>
            <a:off x="6854576" y="4327257"/>
            <a:ext cx="5272056" cy="738664"/>
          </a:xfrm>
          <a:prstGeom prst="rect">
            <a:avLst/>
          </a:prstGeom>
          <a:noFill/>
        </p:spPr>
        <p:txBody>
          <a:bodyPr wrap="square">
            <a:spAutoFit/>
          </a:bodyPr>
          <a:lstStyle/>
          <a:p>
            <a:r>
              <a:rPr lang="en-US" sz="1400" dirty="0">
                <a:latin typeface="Lato Regular"/>
              </a:rPr>
              <a:t>U</a:t>
            </a:r>
            <a:r>
              <a:rPr lang="ru-RU" sz="1400" dirty="0" err="1">
                <a:latin typeface="Lato Regular"/>
              </a:rPr>
              <a:t>se</a:t>
            </a:r>
            <a:r>
              <a:rPr lang="ru-RU" sz="1400" dirty="0">
                <a:latin typeface="Lato Regular"/>
              </a:rPr>
              <a:t> </a:t>
            </a:r>
            <a:r>
              <a:rPr lang="ru-RU" sz="1400" dirty="0" err="1">
                <a:latin typeface="Lato Regular"/>
              </a:rPr>
              <a:t>of</a:t>
            </a:r>
            <a:r>
              <a:rPr lang="ru-RU" sz="1400" dirty="0">
                <a:latin typeface="Lato Regular"/>
              </a:rPr>
              <a:t> </a:t>
            </a:r>
            <a:r>
              <a:rPr lang="ru-RU" sz="1400" dirty="0" err="1">
                <a:latin typeface="Lato Regular"/>
              </a:rPr>
              <a:t>information</a:t>
            </a:r>
            <a:r>
              <a:rPr lang="ru-RU" sz="1400" dirty="0">
                <a:latin typeface="Lato Regular"/>
              </a:rPr>
              <a:t> </a:t>
            </a:r>
            <a:r>
              <a:rPr lang="ru-RU" sz="1400" dirty="0" err="1">
                <a:latin typeface="Lato Regular"/>
              </a:rPr>
              <a:t>is</a:t>
            </a:r>
            <a:r>
              <a:rPr lang="ru-RU" sz="1400" dirty="0">
                <a:latin typeface="Lato Regular"/>
              </a:rPr>
              <a:t> </a:t>
            </a:r>
            <a:r>
              <a:rPr lang="ru-RU" sz="1400" dirty="0" err="1">
                <a:latin typeface="Lato Regular"/>
              </a:rPr>
              <a:t>allowed</a:t>
            </a:r>
            <a:r>
              <a:rPr lang="ru-RU" sz="1400" dirty="0">
                <a:latin typeface="Lato Regular"/>
              </a:rPr>
              <a:t> </a:t>
            </a:r>
            <a:r>
              <a:rPr lang="ru-RU" sz="1400" dirty="0" err="1">
                <a:latin typeface="Lato Regular"/>
              </a:rPr>
              <a:t>only</a:t>
            </a:r>
            <a:r>
              <a:rPr lang="ru-RU" sz="1400" dirty="0">
                <a:latin typeface="Lato Regular"/>
              </a:rPr>
              <a:t> </a:t>
            </a:r>
            <a:r>
              <a:rPr lang="ru-RU" sz="1400" dirty="0" err="1">
                <a:latin typeface="Lato Regular"/>
              </a:rPr>
              <a:t>to</a:t>
            </a:r>
            <a:r>
              <a:rPr lang="ru-RU" sz="1400" dirty="0">
                <a:latin typeface="Lato Regular"/>
              </a:rPr>
              <a:t> </a:t>
            </a:r>
            <a:r>
              <a:rPr lang="ru-RU" sz="1400" dirty="0" err="1">
                <a:latin typeface="Lato Regular"/>
              </a:rPr>
              <a:t>certain</a:t>
            </a:r>
            <a:r>
              <a:rPr lang="ru-RU" sz="1400" dirty="0">
                <a:latin typeface="Lato Regular"/>
              </a:rPr>
              <a:t> </a:t>
            </a:r>
            <a:r>
              <a:rPr lang="ru-RU" sz="1400" dirty="0" err="1">
                <a:latin typeface="Lato Regular"/>
              </a:rPr>
              <a:t>registrars</a:t>
            </a:r>
            <a:r>
              <a:rPr lang="ru-RU" sz="1400" dirty="0">
                <a:latin typeface="Lato Regular"/>
              </a:rPr>
              <a:t>, </a:t>
            </a:r>
            <a:r>
              <a:rPr lang="ru-RU" sz="1400" dirty="0" err="1">
                <a:latin typeface="Lato Regular"/>
              </a:rPr>
              <a:t>land</a:t>
            </a:r>
            <a:r>
              <a:rPr lang="ru-RU" sz="1400" dirty="0">
                <a:latin typeface="Lato Regular"/>
              </a:rPr>
              <a:t> </a:t>
            </a:r>
            <a:r>
              <a:rPr lang="ru-RU" sz="1400" dirty="0" err="1">
                <a:latin typeface="Lato Regular"/>
              </a:rPr>
              <a:t>managers</a:t>
            </a:r>
            <a:r>
              <a:rPr lang="ru-RU" sz="1400" dirty="0">
                <a:latin typeface="Lato Regular"/>
              </a:rPr>
              <a:t>, </a:t>
            </a:r>
            <a:r>
              <a:rPr lang="ru-RU" sz="1400" dirty="0" err="1">
                <a:latin typeface="Lato Regular"/>
              </a:rPr>
              <a:t>surveyors</a:t>
            </a:r>
            <a:r>
              <a:rPr lang="ru-RU" sz="1400" dirty="0">
                <a:latin typeface="Lato Regular"/>
              </a:rPr>
              <a:t>; </a:t>
            </a:r>
            <a:r>
              <a:rPr lang="ru-RU" sz="1400" dirty="0" err="1">
                <a:latin typeface="Lato Regular"/>
              </a:rPr>
              <a:t>information</a:t>
            </a:r>
            <a:r>
              <a:rPr lang="ru-RU" sz="1400" dirty="0">
                <a:latin typeface="Lato Regular"/>
              </a:rPr>
              <a:t> </a:t>
            </a:r>
            <a:r>
              <a:rPr lang="ru-RU" sz="1400" dirty="0" err="1">
                <a:latin typeface="Lato Regular"/>
              </a:rPr>
              <a:t>is</a:t>
            </a:r>
            <a:r>
              <a:rPr lang="ru-RU" sz="1400" dirty="0">
                <a:latin typeface="Lato Regular"/>
              </a:rPr>
              <a:t> </a:t>
            </a:r>
            <a:r>
              <a:rPr lang="ru-RU" sz="1400" dirty="0" err="1">
                <a:latin typeface="Lato Regular"/>
              </a:rPr>
              <a:t>not</a:t>
            </a:r>
            <a:r>
              <a:rPr lang="ru-RU" sz="1400" dirty="0">
                <a:latin typeface="Lato Regular"/>
              </a:rPr>
              <a:t> </a:t>
            </a:r>
            <a:r>
              <a:rPr lang="ru-RU" sz="1400" dirty="0" err="1">
                <a:latin typeface="Lato Regular"/>
              </a:rPr>
              <a:t>provided</a:t>
            </a:r>
            <a:r>
              <a:rPr lang="ru-RU" sz="1400" dirty="0">
                <a:latin typeface="Lato Regular"/>
              </a:rPr>
              <a:t> </a:t>
            </a:r>
            <a:r>
              <a:rPr lang="ru-RU" sz="1400" dirty="0" err="1">
                <a:latin typeface="Lato Regular"/>
              </a:rPr>
              <a:t>in</a:t>
            </a:r>
            <a:r>
              <a:rPr lang="ru-RU" sz="1400" dirty="0">
                <a:latin typeface="Lato Regular"/>
              </a:rPr>
              <a:t> </a:t>
            </a:r>
            <a:r>
              <a:rPr lang="ru-RU" sz="1400" dirty="0" err="1">
                <a:latin typeface="Lato Regular"/>
              </a:rPr>
              <a:t>extracts</a:t>
            </a:r>
            <a:r>
              <a:rPr lang="ru-RU" sz="1400" dirty="0">
                <a:latin typeface="Lato Regular"/>
              </a:rPr>
              <a:t>, </a:t>
            </a:r>
            <a:r>
              <a:rPr lang="ru-RU" sz="1400" dirty="0" err="1">
                <a:latin typeface="Lato Regular"/>
              </a:rPr>
              <a:t>copies</a:t>
            </a:r>
            <a:r>
              <a:rPr lang="ru-RU" sz="1400" dirty="0">
                <a:latin typeface="Lato Regular"/>
              </a:rPr>
              <a:t> </a:t>
            </a:r>
            <a:r>
              <a:rPr lang="ru-RU" sz="1400" dirty="0" err="1">
                <a:latin typeface="Lato Regular"/>
              </a:rPr>
              <a:t>of</a:t>
            </a:r>
            <a:r>
              <a:rPr lang="ru-RU" sz="1400" dirty="0">
                <a:latin typeface="Lato Regular"/>
              </a:rPr>
              <a:t> </a:t>
            </a:r>
            <a:r>
              <a:rPr lang="en-US" sz="1400" dirty="0">
                <a:latin typeface="Lato Regular"/>
              </a:rPr>
              <a:t>SLC </a:t>
            </a:r>
            <a:r>
              <a:rPr lang="ru-RU" sz="1400" dirty="0" err="1">
                <a:latin typeface="Lato Regular"/>
              </a:rPr>
              <a:t>documents</a:t>
            </a:r>
            <a:endParaRPr lang="ru-RU" sz="1400" dirty="0">
              <a:latin typeface="Lato Regular"/>
            </a:endParaRPr>
          </a:p>
        </p:txBody>
      </p:sp>
      <p:sp>
        <p:nvSpPr>
          <p:cNvPr id="43" name="TextBox 42">
            <a:extLst>
              <a:ext uri="{FF2B5EF4-FFF2-40B4-BE49-F238E27FC236}">
                <a16:creationId xmlns:a16="http://schemas.microsoft.com/office/drawing/2014/main" id="{387FF8E1-B75E-849B-483D-E0FED10D07D5}"/>
              </a:ext>
            </a:extLst>
          </p:cNvPr>
          <p:cNvSpPr txBox="1"/>
          <p:nvPr/>
        </p:nvSpPr>
        <p:spPr>
          <a:xfrm>
            <a:off x="6867252" y="5670003"/>
            <a:ext cx="5365075" cy="1092607"/>
          </a:xfrm>
          <a:prstGeom prst="rect">
            <a:avLst/>
          </a:prstGeom>
          <a:noFill/>
        </p:spPr>
        <p:txBody>
          <a:bodyPr wrap="square">
            <a:spAutoFit/>
          </a:bodyPr>
          <a:lstStyle/>
          <a:p>
            <a:r>
              <a:rPr lang="ru-RU" sz="1300" dirty="0" err="1">
                <a:latin typeface="Lato Regular"/>
              </a:rPr>
              <a:t>Access</a:t>
            </a:r>
            <a:r>
              <a:rPr lang="ru-RU" sz="1300" dirty="0">
                <a:latin typeface="Lato Regular"/>
              </a:rPr>
              <a:t> </a:t>
            </a:r>
            <a:r>
              <a:rPr lang="ru-RU" sz="1300" dirty="0" err="1">
                <a:latin typeface="Lato Regular"/>
              </a:rPr>
              <a:t>of</a:t>
            </a:r>
            <a:r>
              <a:rPr lang="ru-RU" sz="1300" dirty="0">
                <a:latin typeface="Lato Regular"/>
              </a:rPr>
              <a:t> </a:t>
            </a:r>
            <a:r>
              <a:rPr lang="ru-RU" sz="1300" dirty="0" err="1">
                <a:latin typeface="Lato Regular"/>
              </a:rPr>
              <a:t>registrars</a:t>
            </a:r>
            <a:r>
              <a:rPr lang="ru-RU" sz="1300" dirty="0">
                <a:latin typeface="Lato Regular"/>
              </a:rPr>
              <a:t> </a:t>
            </a:r>
            <a:r>
              <a:rPr lang="ru-RU" sz="1300" dirty="0" err="1">
                <a:latin typeface="Lato Regular"/>
              </a:rPr>
              <a:t>is</a:t>
            </a:r>
            <a:r>
              <a:rPr lang="ru-RU" sz="1300" dirty="0">
                <a:latin typeface="Lato Regular"/>
              </a:rPr>
              <a:t> </a:t>
            </a:r>
            <a:r>
              <a:rPr lang="ru-RU" sz="1300" dirty="0" err="1">
                <a:latin typeface="Lato Regular"/>
              </a:rPr>
              <a:t>terminated</a:t>
            </a:r>
            <a:r>
              <a:rPr lang="ru-RU" sz="1300" dirty="0">
                <a:latin typeface="Lato Regular"/>
              </a:rPr>
              <a:t> </a:t>
            </a:r>
            <a:r>
              <a:rPr lang="ru-RU" sz="1300" dirty="0" err="1">
                <a:latin typeface="Lato Regular"/>
              </a:rPr>
              <a:t>for</a:t>
            </a:r>
            <a:r>
              <a:rPr lang="ru-RU" sz="1300" dirty="0">
                <a:latin typeface="Lato Regular"/>
              </a:rPr>
              <a:t> </a:t>
            </a:r>
            <a:r>
              <a:rPr lang="ru-RU" sz="1300" dirty="0" err="1">
                <a:latin typeface="Lato Regular"/>
              </a:rPr>
              <a:t>violation</a:t>
            </a:r>
            <a:r>
              <a:rPr lang="ru-RU" sz="1300" dirty="0">
                <a:latin typeface="Lato Regular"/>
              </a:rPr>
              <a:t> </a:t>
            </a:r>
            <a:r>
              <a:rPr lang="ru-RU" sz="1300" dirty="0" err="1">
                <a:latin typeface="Lato Regular"/>
              </a:rPr>
              <a:t>of</a:t>
            </a:r>
            <a:r>
              <a:rPr lang="ru-RU" sz="1300" dirty="0">
                <a:latin typeface="Lato Regular"/>
              </a:rPr>
              <a:t> </a:t>
            </a:r>
            <a:r>
              <a:rPr lang="ru-RU" sz="1300" dirty="0" err="1">
                <a:latin typeface="Lato Regular"/>
              </a:rPr>
              <a:t>certain</a:t>
            </a:r>
            <a:r>
              <a:rPr lang="ru-RU" sz="1300" dirty="0">
                <a:latin typeface="Lato Regular"/>
              </a:rPr>
              <a:t> </a:t>
            </a:r>
            <a:r>
              <a:rPr lang="ru-RU" sz="1300" dirty="0" err="1">
                <a:latin typeface="Lato Regular"/>
              </a:rPr>
              <a:t>restrictions</a:t>
            </a:r>
            <a:r>
              <a:rPr lang="ru-RU" sz="1300" dirty="0">
                <a:latin typeface="Lato Regular"/>
              </a:rPr>
              <a:t> </a:t>
            </a:r>
            <a:endParaRPr lang="en-US" sz="1300" dirty="0">
              <a:latin typeface="Lato Regular"/>
            </a:endParaRPr>
          </a:p>
          <a:p>
            <a:r>
              <a:rPr lang="ru-RU" sz="1300" dirty="0" err="1">
                <a:latin typeface="Lato Regular"/>
              </a:rPr>
              <a:t>on</a:t>
            </a:r>
            <a:r>
              <a:rPr lang="ru-RU" sz="1300" dirty="0">
                <a:latin typeface="Lato Regular"/>
              </a:rPr>
              <a:t> </a:t>
            </a:r>
            <a:r>
              <a:rPr lang="ru-RU" sz="1300" dirty="0" err="1">
                <a:latin typeface="Lato Regular"/>
              </a:rPr>
              <a:t>decision-making</a:t>
            </a:r>
            <a:r>
              <a:rPr lang="ru-RU" sz="1300" dirty="0">
                <a:latin typeface="Lato Regular"/>
              </a:rPr>
              <a:t>. </a:t>
            </a:r>
            <a:r>
              <a:rPr lang="ru-RU" sz="1300" dirty="0" err="1">
                <a:latin typeface="Lato Regular"/>
              </a:rPr>
              <a:t>Access</a:t>
            </a:r>
            <a:r>
              <a:rPr lang="ru-RU" sz="1300" dirty="0">
                <a:latin typeface="Lato Regular"/>
              </a:rPr>
              <a:t> </a:t>
            </a:r>
            <a:r>
              <a:rPr lang="ru-RU" sz="1300" dirty="0" err="1">
                <a:latin typeface="Lato Regular"/>
              </a:rPr>
              <a:t>of</a:t>
            </a:r>
            <a:r>
              <a:rPr lang="ru-RU" sz="1300" dirty="0">
                <a:latin typeface="Lato Regular"/>
              </a:rPr>
              <a:t> </a:t>
            </a:r>
            <a:r>
              <a:rPr lang="ru-RU" sz="1300" dirty="0" err="1">
                <a:latin typeface="Lato Regular"/>
              </a:rPr>
              <a:t>other</a:t>
            </a:r>
            <a:r>
              <a:rPr lang="ru-RU" sz="1300" dirty="0">
                <a:latin typeface="Lato Regular"/>
              </a:rPr>
              <a:t> </a:t>
            </a:r>
            <a:r>
              <a:rPr lang="ru-RU" sz="1300" dirty="0" err="1">
                <a:latin typeface="Lato Regular"/>
              </a:rPr>
              <a:t>users</a:t>
            </a:r>
            <a:r>
              <a:rPr lang="ru-RU" sz="1300" dirty="0">
                <a:latin typeface="Lato Regular"/>
              </a:rPr>
              <a:t> </a:t>
            </a:r>
            <a:r>
              <a:rPr lang="ru-RU" sz="1300" dirty="0" err="1">
                <a:latin typeface="Lato Regular"/>
              </a:rPr>
              <a:t>is</a:t>
            </a:r>
            <a:r>
              <a:rPr lang="ru-RU" sz="1300" dirty="0">
                <a:latin typeface="Lato Regular"/>
              </a:rPr>
              <a:t> </a:t>
            </a:r>
            <a:r>
              <a:rPr lang="ru-RU" sz="1300" dirty="0" err="1">
                <a:latin typeface="Lato Regular"/>
              </a:rPr>
              <a:t>terminated</a:t>
            </a:r>
            <a:r>
              <a:rPr lang="ru-RU" sz="1300" dirty="0">
                <a:latin typeface="Lato Regular"/>
              </a:rPr>
              <a:t> </a:t>
            </a:r>
            <a:r>
              <a:rPr lang="ru-RU" sz="1300" dirty="0" err="1">
                <a:latin typeface="Lato Regular"/>
              </a:rPr>
              <a:t>for</a:t>
            </a:r>
            <a:r>
              <a:rPr lang="ru-RU" sz="1300" dirty="0">
                <a:latin typeface="Lato Regular"/>
              </a:rPr>
              <a:t> </a:t>
            </a:r>
            <a:r>
              <a:rPr lang="ru-RU" sz="1300" dirty="0" err="1">
                <a:latin typeface="Lato Regular"/>
              </a:rPr>
              <a:t>violation</a:t>
            </a:r>
            <a:r>
              <a:rPr lang="ru-RU" sz="1300" dirty="0">
                <a:latin typeface="Lato Regular"/>
              </a:rPr>
              <a:t> </a:t>
            </a:r>
            <a:endParaRPr lang="en-US" sz="1300" dirty="0">
              <a:latin typeface="Lato Regular"/>
            </a:endParaRPr>
          </a:p>
          <a:p>
            <a:r>
              <a:rPr lang="ru-RU" sz="1300" dirty="0" err="1">
                <a:latin typeface="Lato Regular"/>
              </a:rPr>
              <a:t>of</a:t>
            </a:r>
            <a:r>
              <a:rPr lang="ru-RU" sz="1300" dirty="0">
                <a:latin typeface="Lato Regular"/>
              </a:rPr>
              <a:t> </a:t>
            </a:r>
            <a:r>
              <a:rPr lang="ru-RU" sz="1300" dirty="0" err="1">
                <a:latin typeface="Lato Regular"/>
              </a:rPr>
              <a:t>the</a:t>
            </a:r>
            <a:r>
              <a:rPr lang="ru-RU" sz="1300" dirty="0">
                <a:latin typeface="Lato Regular"/>
              </a:rPr>
              <a:t> </a:t>
            </a:r>
            <a:r>
              <a:rPr lang="ru-RU" sz="1300" dirty="0" err="1">
                <a:latin typeface="Lato Regular"/>
              </a:rPr>
              <a:t>law</a:t>
            </a:r>
            <a:r>
              <a:rPr lang="ru-RU" sz="1300" dirty="0">
                <a:latin typeface="Lato Regular"/>
              </a:rPr>
              <a:t> </a:t>
            </a:r>
            <a:r>
              <a:rPr lang="ru-RU" sz="1300" dirty="0" err="1">
                <a:latin typeface="Lato Regular"/>
              </a:rPr>
              <a:t>without</a:t>
            </a:r>
            <a:r>
              <a:rPr lang="ru-RU" sz="1300" dirty="0">
                <a:latin typeface="Lato Regular"/>
              </a:rPr>
              <a:t> </a:t>
            </a:r>
            <a:r>
              <a:rPr lang="ru-RU" sz="1300" dirty="0" err="1">
                <a:latin typeface="Lato Regular"/>
              </a:rPr>
              <a:t>the</a:t>
            </a:r>
            <a:r>
              <a:rPr lang="ru-RU" sz="1300" dirty="0">
                <a:latin typeface="Lato Regular"/>
              </a:rPr>
              <a:t> </a:t>
            </a:r>
            <a:r>
              <a:rPr lang="ru-RU" sz="1300" dirty="0" err="1">
                <a:latin typeface="Lato Regular"/>
              </a:rPr>
              <a:t>possibility</a:t>
            </a:r>
            <a:r>
              <a:rPr lang="ru-RU" sz="1300" dirty="0">
                <a:latin typeface="Lato Regular"/>
              </a:rPr>
              <a:t> </a:t>
            </a:r>
            <a:r>
              <a:rPr lang="ru-RU" sz="1300" dirty="0" err="1">
                <a:latin typeface="Lato Regular"/>
              </a:rPr>
              <a:t>of</a:t>
            </a:r>
            <a:r>
              <a:rPr lang="ru-RU" sz="1300" dirty="0">
                <a:latin typeface="Lato Regular"/>
              </a:rPr>
              <a:t> </a:t>
            </a:r>
            <a:r>
              <a:rPr lang="ru-RU" sz="1300" dirty="0" err="1">
                <a:latin typeface="Lato Regular"/>
              </a:rPr>
              <a:t>recovery</a:t>
            </a:r>
            <a:r>
              <a:rPr lang="ru-RU" sz="1300" dirty="0">
                <a:latin typeface="Lato Regular"/>
              </a:rPr>
              <a:t>. </a:t>
            </a:r>
            <a:r>
              <a:rPr lang="ru-RU" sz="1300" dirty="0" err="1">
                <a:latin typeface="Lato Regular"/>
              </a:rPr>
              <a:t>On</a:t>
            </a:r>
            <a:r>
              <a:rPr lang="ru-RU" sz="1300" dirty="0">
                <a:latin typeface="Lato Regular"/>
              </a:rPr>
              <a:t> </a:t>
            </a:r>
            <a:r>
              <a:rPr lang="ru-RU" sz="1300" dirty="0" err="1">
                <a:latin typeface="Lato Regular"/>
              </a:rPr>
              <a:t>the</a:t>
            </a:r>
            <a:r>
              <a:rPr lang="ru-RU" sz="1300" dirty="0">
                <a:latin typeface="Lato Regular"/>
              </a:rPr>
              <a:t> </a:t>
            </a:r>
            <a:r>
              <a:rPr lang="ru-RU" sz="1300" dirty="0" err="1">
                <a:latin typeface="Lato Regular"/>
              </a:rPr>
              <a:t>territory</a:t>
            </a:r>
            <a:r>
              <a:rPr lang="ru-RU" sz="1300" dirty="0">
                <a:latin typeface="Lato Regular"/>
              </a:rPr>
              <a:t> </a:t>
            </a:r>
            <a:r>
              <a:rPr lang="ru-RU" sz="1300" dirty="0" err="1">
                <a:latin typeface="Lato Regular"/>
              </a:rPr>
              <a:t>of</a:t>
            </a:r>
            <a:r>
              <a:rPr lang="ru-RU" sz="1300" dirty="0">
                <a:latin typeface="Lato Regular"/>
              </a:rPr>
              <a:t> </a:t>
            </a:r>
            <a:r>
              <a:rPr lang="ru-RU" sz="1300" dirty="0" err="1">
                <a:latin typeface="Lato Regular"/>
              </a:rPr>
              <a:t>the</a:t>
            </a:r>
            <a:r>
              <a:rPr lang="ru-RU" sz="1300" dirty="0">
                <a:latin typeface="Lato Regular"/>
              </a:rPr>
              <a:t> </a:t>
            </a:r>
            <a:r>
              <a:rPr lang="ru-RU" sz="1300" dirty="0" err="1">
                <a:latin typeface="Lato Regular"/>
              </a:rPr>
              <a:t>temporarily</a:t>
            </a:r>
            <a:r>
              <a:rPr lang="ru-RU" sz="1300" dirty="0">
                <a:latin typeface="Lato Regular"/>
              </a:rPr>
              <a:t> </a:t>
            </a:r>
            <a:r>
              <a:rPr lang="ru-RU" sz="1300" dirty="0" err="1">
                <a:latin typeface="Lato Regular"/>
              </a:rPr>
              <a:t>occupied</a:t>
            </a:r>
            <a:r>
              <a:rPr lang="ru-RU" sz="1300" dirty="0">
                <a:latin typeface="Lato Regular"/>
              </a:rPr>
              <a:t> </a:t>
            </a:r>
            <a:r>
              <a:rPr lang="ru-RU" sz="1300" dirty="0" err="1">
                <a:latin typeface="Lato Regular"/>
              </a:rPr>
              <a:t>administrative</a:t>
            </a:r>
            <a:r>
              <a:rPr lang="ru-RU" sz="1300" dirty="0">
                <a:latin typeface="Lato Regular"/>
              </a:rPr>
              <a:t> </a:t>
            </a:r>
            <a:r>
              <a:rPr lang="ru-RU" sz="1300" dirty="0" err="1">
                <a:latin typeface="Lato Regular"/>
              </a:rPr>
              <a:t>territorial</a:t>
            </a:r>
            <a:r>
              <a:rPr lang="ru-RU" sz="1300" dirty="0">
                <a:latin typeface="Lato Regular"/>
              </a:rPr>
              <a:t> </a:t>
            </a:r>
            <a:r>
              <a:rPr lang="ru-RU" sz="1300" dirty="0" err="1">
                <a:latin typeface="Lato Regular"/>
              </a:rPr>
              <a:t>units</a:t>
            </a:r>
            <a:r>
              <a:rPr lang="ru-RU" sz="1300" dirty="0">
                <a:latin typeface="Lato Regular"/>
              </a:rPr>
              <a:t>, </a:t>
            </a:r>
            <a:r>
              <a:rPr lang="ru-RU" sz="1300" dirty="0" err="1">
                <a:latin typeface="Lato Regular"/>
              </a:rPr>
              <a:t>access</a:t>
            </a:r>
            <a:r>
              <a:rPr lang="ru-RU" sz="1300" dirty="0">
                <a:latin typeface="Lato Regular"/>
              </a:rPr>
              <a:t> </a:t>
            </a:r>
            <a:r>
              <a:rPr lang="ru-RU" sz="1300" dirty="0" err="1">
                <a:latin typeface="Lato Regular"/>
              </a:rPr>
              <a:t>to</a:t>
            </a:r>
            <a:r>
              <a:rPr lang="ru-RU" sz="1300" dirty="0">
                <a:latin typeface="Lato Regular"/>
              </a:rPr>
              <a:t> </a:t>
            </a:r>
            <a:r>
              <a:rPr lang="ru-RU" sz="1300" dirty="0" err="1">
                <a:latin typeface="Lato Regular"/>
              </a:rPr>
              <a:t>the</a:t>
            </a:r>
            <a:r>
              <a:rPr lang="ru-RU" sz="1300" dirty="0">
                <a:latin typeface="Lato Regular"/>
              </a:rPr>
              <a:t> </a:t>
            </a:r>
            <a:endParaRPr lang="en-US" sz="1300" dirty="0">
              <a:latin typeface="Lato Regular"/>
            </a:endParaRPr>
          </a:p>
          <a:p>
            <a:r>
              <a:rPr lang="en-US" sz="1300" dirty="0">
                <a:latin typeface="Lato Regular"/>
              </a:rPr>
              <a:t>SLC</a:t>
            </a:r>
            <a:r>
              <a:rPr lang="ru-RU" sz="1300" dirty="0">
                <a:latin typeface="Lato Regular"/>
              </a:rPr>
              <a:t> </a:t>
            </a:r>
            <a:r>
              <a:rPr lang="ru-RU" sz="1300" dirty="0" err="1">
                <a:latin typeface="Lato Regular"/>
              </a:rPr>
              <a:t>of</a:t>
            </a:r>
            <a:r>
              <a:rPr lang="ru-RU" sz="1300" dirty="0">
                <a:latin typeface="Lato Regular"/>
              </a:rPr>
              <a:t> </a:t>
            </a:r>
            <a:r>
              <a:rPr lang="ru-RU" sz="1300" dirty="0" err="1">
                <a:latin typeface="Lato Regular"/>
              </a:rPr>
              <a:t>all</a:t>
            </a:r>
            <a:r>
              <a:rPr lang="ru-RU" sz="1300" dirty="0">
                <a:latin typeface="Lato Regular"/>
              </a:rPr>
              <a:t> </a:t>
            </a:r>
            <a:r>
              <a:rPr lang="ru-RU" sz="1300" dirty="0" err="1">
                <a:latin typeface="Lato Regular"/>
              </a:rPr>
              <a:t>users</a:t>
            </a:r>
            <a:r>
              <a:rPr lang="ru-RU" sz="1300" dirty="0">
                <a:latin typeface="Lato Regular"/>
              </a:rPr>
              <a:t> </a:t>
            </a:r>
            <a:r>
              <a:rPr lang="ru-RU" sz="1300" dirty="0" err="1">
                <a:latin typeface="Lato Regular"/>
              </a:rPr>
              <a:t>is</a:t>
            </a:r>
            <a:r>
              <a:rPr lang="ru-RU" sz="1300" dirty="0">
                <a:latin typeface="Lato Regular"/>
              </a:rPr>
              <a:t> </a:t>
            </a:r>
            <a:r>
              <a:rPr lang="ru-RU" sz="1300" dirty="0" err="1">
                <a:latin typeface="Lato Regular"/>
              </a:rPr>
              <a:t>suspended</a:t>
            </a:r>
            <a:endParaRPr lang="ru-RU" sz="1300" dirty="0">
              <a:latin typeface="Lato Regular"/>
            </a:endParaRPr>
          </a:p>
        </p:txBody>
      </p:sp>
      <p:pic>
        <p:nvPicPr>
          <p:cNvPr id="44" name="Рисунок 43">
            <a:extLst>
              <a:ext uri="{FF2B5EF4-FFF2-40B4-BE49-F238E27FC236}">
                <a16:creationId xmlns:a16="http://schemas.microsoft.com/office/drawing/2014/main" id="{FEE8ACB6-9A77-45BF-843E-5D79BE8424AE}"/>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2887" y="1932756"/>
            <a:ext cx="468593" cy="468000"/>
          </a:xfrm>
          <a:prstGeom prst="rect">
            <a:avLst/>
          </a:prstGeom>
          <a:solidFill>
            <a:schemeClr val="bg1"/>
          </a:solidFill>
        </p:spPr>
      </p:pic>
      <p:pic>
        <p:nvPicPr>
          <p:cNvPr id="45" name="Рисунок 44">
            <a:extLst>
              <a:ext uri="{FF2B5EF4-FFF2-40B4-BE49-F238E27FC236}">
                <a16:creationId xmlns:a16="http://schemas.microsoft.com/office/drawing/2014/main" id="{B8DD34AF-CE9B-41EE-9372-666F5519EBC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80159" y="1904281"/>
            <a:ext cx="468000" cy="468000"/>
          </a:xfrm>
          <a:prstGeom prst="rect">
            <a:avLst/>
          </a:prstGeom>
        </p:spPr>
      </p:pic>
      <p:pic>
        <p:nvPicPr>
          <p:cNvPr id="46" name="Рисунок 45">
            <a:extLst>
              <a:ext uri="{FF2B5EF4-FFF2-40B4-BE49-F238E27FC236}">
                <a16:creationId xmlns:a16="http://schemas.microsoft.com/office/drawing/2014/main" id="{FEE8ACB6-9A77-45BF-843E-5D79BE8424AE}"/>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8322" y="3091978"/>
            <a:ext cx="468593" cy="468000"/>
          </a:xfrm>
          <a:prstGeom prst="rect">
            <a:avLst/>
          </a:prstGeom>
          <a:solidFill>
            <a:schemeClr val="bg1"/>
          </a:solidFill>
        </p:spPr>
      </p:pic>
      <p:pic>
        <p:nvPicPr>
          <p:cNvPr id="47" name="Рисунок 46">
            <a:extLst>
              <a:ext uri="{FF2B5EF4-FFF2-40B4-BE49-F238E27FC236}">
                <a16:creationId xmlns:a16="http://schemas.microsoft.com/office/drawing/2014/main" id="{FEE8ACB6-9A77-45BF-843E-5D79BE8424AE}"/>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5337" y="4434675"/>
            <a:ext cx="468593" cy="468000"/>
          </a:xfrm>
          <a:prstGeom prst="rect">
            <a:avLst/>
          </a:prstGeom>
          <a:solidFill>
            <a:schemeClr val="bg1"/>
          </a:solidFill>
        </p:spPr>
      </p:pic>
      <p:pic>
        <p:nvPicPr>
          <p:cNvPr id="48" name="Рисунок 47">
            <a:extLst>
              <a:ext uri="{FF2B5EF4-FFF2-40B4-BE49-F238E27FC236}">
                <a16:creationId xmlns:a16="http://schemas.microsoft.com/office/drawing/2014/main" id="{FEE8ACB6-9A77-45BF-843E-5D79BE8424AE}"/>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65336" y="5837934"/>
            <a:ext cx="468593" cy="468000"/>
          </a:xfrm>
          <a:prstGeom prst="rect">
            <a:avLst/>
          </a:prstGeom>
          <a:solidFill>
            <a:schemeClr val="bg1"/>
          </a:solidFill>
        </p:spPr>
      </p:pic>
      <p:pic>
        <p:nvPicPr>
          <p:cNvPr id="49" name="Рисунок 48">
            <a:extLst>
              <a:ext uri="{FF2B5EF4-FFF2-40B4-BE49-F238E27FC236}">
                <a16:creationId xmlns:a16="http://schemas.microsoft.com/office/drawing/2014/main" id="{B8DD34AF-CE9B-41EE-9372-666F5519EBC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78447" y="3153956"/>
            <a:ext cx="468000" cy="468000"/>
          </a:xfrm>
          <a:prstGeom prst="rect">
            <a:avLst/>
          </a:prstGeom>
        </p:spPr>
      </p:pic>
      <p:pic>
        <p:nvPicPr>
          <p:cNvPr id="50" name="Рисунок 49">
            <a:extLst>
              <a:ext uri="{FF2B5EF4-FFF2-40B4-BE49-F238E27FC236}">
                <a16:creationId xmlns:a16="http://schemas.microsoft.com/office/drawing/2014/main" id="{B8DD34AF-CE9B-41EE-9372-666F5519EBC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87788" y="4518700"/>
            <a:ext cx="468000" cy="468000"/>
          </a:xfrm>
          <a:prstGeom prst="rect">
            <a:avLst/>
          </a:prstGeom>
        </p:spPr>
      </p:pic>
      <p:pic>
        <p:nvPicPr>
          <p:cNvPr id="51" name="Рисунок 50">
            <a:extLst>
              <a:ext uri="{FF2B5EF4-FFF2-40B4-BE49-F238E27FC236}">
                <a16:creationId xmlns:a16="http://schemas.microsoft.com/office/drawing/2014/main" id="{B8DD34AF-CE9B-41EE-9372-666F5519EBCB}"/>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44932" y="5967749"/>
            <a:ext cx="468000" cy="468000"/>
          </a:xfrm>
          <a:prstGeom prst="rect">
            <a:avLst/>
          </a:prstGeom>
        </p:spPr>
      </p:pic>
    </p:spTree>
    <p:extLst>
      <p:ext uri="{BB962C8B-B14F-4D97-AF65-F5344CB8AC3E}">
        <p14:creationId xmlns:p14="http://schemas.microsoft.com/office/powerpoint/2010/main" val="1409192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477E3B72-8408-421F-AFBA-EF4CB6146885}"/>
              </a:ext>
            </a:extLst>
          </p:cNvPr>
          <p:cNvSpPr txBox="1">
            <a:spLocks noGrp="1"/>
          </p:cNvSpPr>
          <p:nvPr>
            <p:ph type="title"/>
          </p:nvPr>
        </p:nvSpPr>
        <p:spPr>
          <a:xfrm>
            <a:off x="490221" y="291431"/>
            <a:ext cx="8806180" cy="307777"/>
          </a:xfrm>
          <a:prstGeom prst="rect">
            <a:avLst/>
          </a:prstGeom>
        </p:spPr>
        <p:txBody>
          <a:bodyPr>
            <a:normAutofit/>
          </a:bodyPr>
          <a:lstStyle/>
          <a:p>
            <a:pPr algn="ctr">
              <a:defRPr sz="2100">
                <a:latin typeface="Lato Regular"/>
                <a:ea typeface="Lato Regular"/>
                <a:cs typeface="Lato Regular"/>
                <a:sym typeface="Lato Regular"/>
              </a:defRPr>
            </a:pPr>
            <a:r>
              <a:rPr lang="en-US" sz="2000" b="1" dirty="0"/>
              <a:t>State Land </a:t>
            </a:r>
            <a:r>
              <a:rPr lang="en-US" sz="2000" b="1" dirty="0" err="1"/>
              <a:t>Cadastre</a:t>
            </a:r>
            <a:r>
              <a:rPr lang="en-US" sz="2000" b="1" dirty="0"/>
              <a:t> in </a:t>
            </a:r>
            <a:r>
              <a:rPr lang="en-US" sz="2000" b="1" dirty="0" smtClean="0"/>
              <a:t>2022</a:t>
            </a:r>
            <a:r>
              <a:rPr lang="uk-UA" sz="2000" b="1" dirty="0" smtClean="0"/>
              <a:t>-2023</a:t>
            </a:r>
            <a:endParaRPr sz="2000" dirty="0"/>
          </a:p>
        </p:txBody>
      </p:sp>
      <p:sp>
        <p:nvSpPr>
          <p:cNvPr id="8" name="Rectangle: Rounded Corners 10">
            <a:extLst>
              <a:ext uri="{FF2B5EF4-FFF2-40B4-BE49-F238E27FC236}">
                <a16:creationId xmlns:a16="http://schemas.microsoft.com/office/drawing/2014/main" id="{2ACB0EBB-B90D-4A3B-9894-B2058816862A}"/>
              </a:ext>
            </a:extLst>
          </p:cNvPr>
          <p:cNvSpPr/>
          <p:nvPr/>
        </p:nvSpPr>
        <p:spPr>
          <a:xfrm>
            <a:off x="490220" y="2333737"/>
            <a:ext cx="2252980" cy="937260"/>
          </a:xfrm>
          <a:prstGeom prst="roundRect">
            <a:avLst/>
          </a:prstGeom>
          <a:solidFill>
            <a:srgbClr val="16546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May</a:t>
            </a:r>
            <a:r>
              <a:rPr lang="uk-UA" dirty="0" smtClean="0">
                <a:latin typeface=""/>
                <a:ea typeface="Raleway Medium"/>
                <a:cs typeface="Segoe UI Semibold" panose="020B0702040204020203" pitchFamily="34" charset="0"/>
                <a:sym typeface="Raleway Medium"/>
              </a:rPr>
              <a:t> 2022</a:t>
            </a:r>
            <a:endParaRPr lang="ru-RU" dirty="0">
              <a:latin typeface=""/>
              <a:ea typeface="Raleway Medium"/>
              <a:cs typeface="Segoe UI Light" panose="020B0502040204020203" pitchFamily="34" charset="0"/>
              <a:sym typeface="Raleway Medium"/>
            </a:endParaRPr>
          </a:p>
        </p:txBody>
      </p:sp>
      <p:cxnSp>
        <p:nvCxnSpPr>
          <p:cNvPr id="9" name="Straight Connector 11">
            <a:extLst>
              <a:ext uri="{FF2B5EF4-FFF2-40B4-BE49-F238E27FC236}">
                <a16:creationId xmlns:a16="http://schemas.microsoft.com/office/drawing/2014/main" id="{DB3E4C21-A646-472C-BEDA-ABF7EB89F84C}"/>
              </a:ext>
            </a:extLst>
          </p:cNvPr>
          <p:cNvCxnSpPr>
            <a:cxnSpLocks/>
            <a:stCxn id="8" idx="3"/>
          </p:cNvCxnSpPr>
          <p:nvPr/>
        </p:nvCxnSpPr>
        <p:spPr>
          <a:xfrm>
            <a:off x="2743200" y="2802367"/>
            <a:ext cx="635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26">
            <a:extLst>
              <a:ext uri="{FF2B5EF4-FFF2-40B4-BE49-F238E27FC236}">
                <a16:creationId xmlns:a16="http://schemas.microsoft.com/office/drawing/2014/main" id="{973344E3-6426-485C-ADFC-35551D07CD42}"/>
              </a:ext>
            </a:extLst>
          </p:cNvPr>
          <p:cNvCxnSpPr>
            <a:cxnSpLocks/>
            <a:stCxn id="10" idx="3"/>
          </p:cNvCxnSpPr>
          <p:nvPr/>
        </p:nvCxnSpPr>
        <p:spPr>
          <a:xfrm>
            <a:off x="5631180" y="2802367"/>
            <a:ext cx="635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Rectangle: Rounded Corners 27">
            <a:extLst>
              <a:ext uri="{FF2B5EF4-FFF2-40B4-BE49-F238E27FC236}">
                <a16:creationId xmlns:a16="http://schemas.microsoft.com/office/drawing/2014/main" id="{5CD4BD7A-AD1C-4695-ADFD-EF868BAB9963}"/>
              </a:ext>
            </a:extLst>
          </p:cNvPr>
          <p:cNvSpPr/>
          <p:nvPr/>
        </p:nvSpPr>
        <p:spPr>
          <a:xfrm>
            <a:off x="6266180" y="2333737"/>
            <a:ext cx="2252980" cy="937260"/>
          </a:xfrm>
          <a:prstGeom prst="roundRect">
            <a:avLst/>
          </a:prstGeom>
          <a:solidFill>
            <a:schemeClr val="tx1">
              <a:lumMod val="50000"/>
              <a:lumOff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August </a:t>
            </a:r>
            <a:r>
              <a:rPr lang="en-US" dirty="0">
                <a:latin typeface=""/>
                <a:ea typeface="Raleway Medium"/>
                <a:cs typeface="Segoe UI Semibold" panose="020B0702040204020203" pitchFamily="34" charset="0"/>
                <a:sym typeface="Raleway Medium"/>
              </a:rPr>
              <a:t>2022</a:t>
            </a:r>
            <a:endParaRPr lang="ru-RU" dirty="0">
              <a:latin typeface=""/>
              <a:ea typeface="Raleway Medium"/>
              <a:cs typeface="Segoe UI Light" panose="020B0502040204020203" pitchFamily="34" charset="0"/>
              <a:sym typeface="Raleway Medium"/>
            </a:endParaRPr>
          </a:p>
        </p:txBody>
      </p:sp>
      <p:cxnSp>
        <p:nvCxnSpPr>
          <p:cNvPr id="13" name="Straight Connector 28">
            <a:extLst>
              <a:ext uri="{FF2B5EF4-FFF2-40B4-BE49-F238E27FC236}">
                <a16:creationId xmlns:a16="http://schemas.microsoft.com/office/drawing/2014/main" id="{9F8AA1C0-3850-493B-969F-BD7FA057CEF3}"/>
              </a:ext>
            </a:extLst>
          </p:cNvPr>
          <p:cNvCxnSpPr>
            <a:cxnSpLocks/>
            <a:stCxn id="12" idx="3"/>
          </p:cNvCxnSpPr>
          <p:nvPr/>
        </p:nvCxnSpPr>
        <p:spPr>
          <a:xfrm>
            <a:off x="8519160" y="2802367"/>
            <a:ext cx="635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Rectangle: Rounded Corners 29">
            <a:extLst>
              <a:ext uri="{FF2B5EF4-FFF2-40B4-BE49-F238E27FC236}">
                <a16:creationId xmlns:a16="http://schemas.microsoft.com/office/drawing/2014/main" id="{7B190CC9-EB80-4654-BED7-DEF649E3AB2D}"/>
              </a:ext>
            </a:extLst>
          </p:cNvPr>
          <p:cNvSpPr/>
          <p:nvPr/>
        </p:nvSpPr>
        <p:spPr>
          <a:xfrm>
            <a:off x="3378200" y="2320408"/>
            <a:ext cx="2252980" cy="937260"/>
          </a:xfrm>
          <a:prstGeom prst="round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July </a:t>
            </a:r>
            <a:r>
              <a:rPr lang="en-US" dirty="0">
                <a:latin typeface=""/>
                <a:ea typeface="Raleway Medium"/>
                <a:cs typeface="Segoe UI Semibold" panose="020B0702040204020203" pitchFamily="34" charset="0"/>
                <a:sym typeface="Raleway Medium"/>
              </a:rPr>
              <a:t>2022</a:t>
            </a:r>
            <a:endParaRPr lang="ru-RU" dirty="0">
              <a:latin typeface=""/>
              <a:ea typeface="Raleway Medium"/>
              <a:cs typeface="Segoe UI Light" panose="020B0502040204020203" pitchFamily="34" charset="0"/>
              <a:sym typeface="Raleway Medium"/>
            </a:endParaRPr>
          </a:p>
        </p:txBody>
      </p:sp>
      <p:cxnSp>
        <p:nvCxnSpPr>
          <p:cNvPr id="15" name="Straight Connector 33">
            <a:extLst>
              <a:ext uri="{FF2B5EF4-FFF2-40B4-BE49-F238E27FC236}">
                <a16:creationId xmlns:a16="http://schemas.microsoft.com/office/drawing/2014/main" id="{6DF76127-B1B3-4ABF-988C-1D3F8B7C0E43}"/>
              </a:ext>
            </a:extLst>
          </p:cNvPr>
          <p:cNvCxnSpPr>
            <a:cxnSpLocks/>
          </p:cNvCxnSpPr>
          <p:nvPr/>
        </p:nvCxnSpPr>
        <p:spPr>
          <a:xfrm>
            <a:off x="825500" y="3270997"/>
            <a:ext cx="0" cy="64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Oval 34">
            <a:extLst>
              <a:ext uri="{FF2B5EF4-FFF2-40B4-BE49-F238E27FC236}">
                <a16:creationId xmlns:a16="http://schemas.microsoft.com/office/drawing/2014/main" id="{C53B92C8-4D90-4783-A3F4-599A3C0AF159}"/>
              </a:ext>
            </a:extLst>
          </p:cNvPr>
          <p:cNvSpPr/>
          <p:nvPr/>
        </p:nvSpPr>
        <p:spPr>
          <a:xfrm>
            <a:off x="743555" y="3909747"/>
            <a:ext cx="163890" cy="163890"/>
          </a:xfrm>
          <a:prstGeom prst="ellipse">
            <a:avLst/>
          </a:prstGeom>
          <a:solidFill>
            <a:srgbClr val="16546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cxnSp>
        <p:nvCxnSpPr>
          <p:cNvPr id="17" name="Straight Connector 36">
            <a:extLst>
              <a:ext uri="{FF2B5EF4-FFF2-40B4-BE49-F238E27FC236}">
                <a16:creationId xmlns:a16="http://schemas.microsoft.com/office/drawing/2014/main" id="{01899E64-A7CF-464D-89B0-EB59CA2106AF}"/>
              </a:ext>
            </a:extLst>
          </p:cNvPr>
          <p:cNvCxnSpPr>
            <a:cxnSpLocks/>
          </p:cNvCxnSpPr>
          <p:nvPr/>
        </p:nvCxnSpPr>
        <p:spPr>
          <a:xfrm>
            <a:off x="3715643" y="1594597"/>
            <a:ext cx="0" cy="73914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Oval 37">
            <a:extLst>
              <a:ext uri="{FF2B5EF4-FFF2-40B4-BE49-F238E27FC236}">
                <a16:creationId xmlns:a16="http://schemas.microsoft.com/office/drawing/2014/main" id="{C91988CA-85A6-43F3-ADD2-2F9511C53D44}"/>
              </a:ext>
            </a:extLst>
          </p:cNvPr>
          <p:cNvSpPr/>
          <p:nvPr/>
        </p:nvSpPr>
        <p:spPr>
          <a:xfrm>
            <a:off x="3646110" y="1447257"/>
            <a:ext cx="163890" cy="163890"/>
          </a:xfrm>
          <a:prstGeom prst="ellipse">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cxnSp>
        <p:nvCxnSpPr>
          <p:cNvPr id="19" name="Straight Connector 39">
            <a:extLst>
              <a:ext uri="{FF2B5EF4-FFF2-40B4-BE49-F238E27FC236}">
                <a16:creationId xmlns:a16="http://schemas.microsoft.com/office/drawing/2014/main" id="{6F614217-656B-4953-8231-43D48E53A73F}"/>
              </a:ext>
            </a:extLst>
          </p:cNvPr>
          <p:cNvCxnSpPr>
            <a:cxnSpLocks/>
          </p:cNvCxnSpPr>
          <p:nvPr/>
        </p:nvCxnSpPr>
        <p:spPr>
          <a:xfrm>
            <a:off x="6629400" y="3283927"/>
            <a:ext cx="0" cy="64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Oval 40">
            <a:extLst>
              <a:ext uri="{FF2B5EF4-FFF2-40B4-BE49-F238E27FC236}">
                <a16:creationId xmlns:a16="http://schemas.microsoft.com/office/drawing/2014/main" id="{2F2ADE3A-FA02-4B16-925C-E98941572B7E}"/>
              </a:ext>
            </a:extLst>
          </p:cNvPr>
          <p:cNvSpPr/>
          <p:nvPr/>
        </p:nvSpPr>
        <p:spPr>
          <a:xfrm>
            <a:off x="6547455" y="3922677"/>
            <a:ext cx="163890" cy="163890"/>
          </a:xfrm>
          <a:prstGeom prst="ellipse">
            <a:avLst/>
          </a:prstGeom>
          <a:solidFill>
            <a:schemeClr val="tx1">
              <a:lumMod val="50000"/>
              <a:lumOff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cxnSp>
        <p:nvCxnSpPr>
          <p:cNvPr id="21" name="Straight Connector 42">
            <a:extLst>
              <a:ext uri="{FF2B5EF4-FFF2-40B4-BE49-F238E27FC236}">
                <a16:creationId xmlns:a16="http://schemas.microsoft.com/office/drawing/2014/main" id="{F46F2E3B-47CE-4691-A733-5B6EC8502A8E}"/>
              </a:ext>
            </a:extLst>
          </p:cNvPr>
          <p:cNvCxnSpPr>
            <a:cxnSpLocks/>
          </p:cNvCxnSpPr>
          <p:nvPr/>
        </p:nvCxnSpPr>
        <p:spPr>
          <a:xfrm>
            <a:off x="9143538" y="1604988"/>
            <a:ext cx="0" cy="900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Oval 43">
            <a:extLst>
              <a:ext uri="{FF2B5EF4-FFF2-40B4-BE49-F238E27FC236}">
                <a16:creationId xmlns:a16="http://schemas.microsoft.com/office/drawing/2014/main" id="{71CE58A6-1B22-45D7-90AA-088A648BD46B}"/>
              </a:ext>
            </a:extLst>
          </p:cNvPr>
          <p:cNvSpPr/>
          <p:nvPr/>
        </p:nvSpPr>
        <p:spPr>
          <a:xfrm>
            <a:off x="9072215" y="1437176"/>
            <a:ext cx="163890" cy="163890"/>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sp>
        <p:nvSpPr>
          <p:cNvPr id="23" name="Google Shape;171;p20">
            <a:extLst>
              <a:ext uri="{FF2B5EF4-FFF2-40B4-BE49-F238E27FC236}">
                <a16:creationId xmlns:a16="http://schemas.microsoft.com/office/drawing/2014/main" id="{1A88AAF6-78F2-42B9-BBE8-9C697344E8F9}"/>
              </a:ext>
            </a:extLst>
          </p:cNvPr>
          <p:cNvSpPr txBox="1"/>
          <p:nvPr/>
        </p:nvSpPr>
        <p:spPr>
          <a:xfrm>
            <a:off x="6711345" y="3633025"/>
            <a:ext cx="3943106" cy="828000"/>
          </a:xfrm>
          <a:prstGeom prst="rect">
            <a:avLst/>
          </a:prstGeom>
          <a:noFill/>
          <a:ln>
            <a:noFill/>
          </a:ln>
        </p:spPr>
        <p:txBody>
          <a:bodyPr spcFirstLastPara="1" wrap="square" lIns="121900" tIns="121900" rIns="121900" bIns="121900" anchor="t" anchorCtr="0">
            <a:noAutofit/>
          </a:bodyPr>
          <a:lstStyle/>
          <a:p>
            <a:r>
              <a:rPr lang="en-US" sz="1400" dirty="0">
                <a:latin typeface=""/>
                <a:ea typeface="Raleway SemiBold"/>
                <a:cs typeface="Segoe UI Semibold" panose="020B0702040204020203" pitchFamily="34" charset="0"/>
                <a:sym typeface="Raleway SemiBold"/>
              </a:rPr>
              <a:t>Implementation of the functional for blocking of the access for selected territorial communities</a:t>
            </a:r>
            <a:endParaRPr lang="ru-RU" sz="1400" dirty="0">
              <a:latin typeface=""/>
              <a:ea typeface="Raleway SemiBold"/>
              <a:cs typeface="Segoe UI Light" panose="020B0502040204020203" pitchFamily="34" charset="0"/>
              <a:sym typeface="Raleway SemiBold"/>
            </a:endParaRPr>
          </a:p>
        </p:txBody>
      </p:sp>
      <p:sp>
        <p:nvSpPr>
          <p:cNvPr id="26" name="TextBox 25">
            <a:extLst>
              <a:ext uri="{FF2B5EF4-FFF2-40B4-BE49-F238E27FC236}">
                <a16:creationId xmlns:a16="http://schemas.microsoft.com/office/drawing/2014/main" id="{E6682166-60B5-40E4-82E8-6984D5830E07}"/>
              </a:ext>
            </a:extLst>
          </p:cNvPr>
          <p:cNvSpPr txBox="1"/>
          <p:nvPr/>
        </p:nvSpPr>
        <p:spPr>
          <a:xfrm>
            <a:off x="936041" y="3686105"/>
            <a:ext cx="3781432"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Lato Regular"/>
              </a:rPr>
              <a:t>Restoration the operation of the automated system of the State Land </a:t>
            </a:r>
            <a:r>
              <a:rPr lang="en-US" sz="1400" dirty="0" err="1">
                <a:latin typeface="Lato Regular"/>
              </a:rPr>
              <a:t>Cadastre</a:t>
            </a:r>
            <a:endParaRPr lang="en-US" sz="1400" dirty="0">
              <a:latin typeface="Lato Regular"/>
            </a:endParaRPr>
          </a:p>
        </p:txBody>
      </p:sp>
      <p:sp>
        <p:nvSpPr>
          <p:cNvPr id="27" name="Rectangle: Rounded Corners 25">
            <a:extLst>
              <a:ext uri="{FF2B5EF4-FFF2-40B4-BE49-F238E27FC236}">
                <a16:creationId xmlns:a16="http://schemas.microsoft.com/office/drawing/2014/main" id="{D480D611-EE1C-4EE7-935E-A22938ADEE0B}"/>
              </a:ext>
            </a:extLst>
          </p:cNvPr>
          <p:cNvSpPr/>
          <p:nvPr/>
        </p:nvSpPr>
        <p:spPr>
          <a:xfrm>
            <a:off x="9154160" y="2389320"/>
            <a:ext cx="2252980" cy="937260"/>
          </a:xfrm>
          <a:prstGeom prst="roundRect">
            <a:avLst/>
          </a:prstGeom>
          <a:solidFill>
            <a:srgbClr val="16546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October </a:t>
            </a:r>
            <a:r>
              <a:rPr lang="en-US" dirty="0">
                <a:latin typeface=""/>
                <a:ea typeface="Raleway Medium"/>
                <a:cs typeface="Segoe UI Semibold" panose="020B0702040204020203" pitchFamily="34" charset="0"/>
                <a:sym typeface="Raleway Medium"/>
              </a:rPr>
              <a:t>2022</a:t>
            </a:r>
            <a:endParaRPr lang="ru-RU" dirty="0">
              <a:latin typeface=""/>
              <a:ea typeface="Raleway Medium"/>
              <a:cs typeface="Segoe UI Light" panose="020B0502040204020203" pitchFamily="34" charset="0"/>
              <a:sym typeface="Raleway Medium"/>
            </a:endParaRPr>
          </a:p>
        </p:txBody>
      </p:sp>
      <p:sp>
        <p:nvSpPr>
          <p:cNvPr id="28" name="Rectangle: Rounded Corners 27">
            <a:extLst>
              <a:ext uri="{FF2B5EF4-FFF2-40B4-BE49-F238E27FC236}">
                <a16:creationId xmlns:a16="http://schemas.microsoft.com/office/drawing/2014/main" id="{2DD2A123-B965-40F7-9F6F-BFA0092A2773}"/>
              </a:ext>
            </a:extLst>
          </p:cNvPr>
          <p:cNvSpPr/>
          <p:nvPr/>
        </p:nvSpPr>
        <p:spPr>
          <a:xfrm>
            <a:off x="490220" y="4826339"/>
            <a:ext cx="2252980" cy="937260"/>
          </a:xfrm>
          <a:prstGeom prst="roundRect">
            <a:avLst/>
          </a:pr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January</a:t>
            </a:r>
            <a:r>
              <a:rPr lang="uk-UA" dirty="0" smtClean="0">
                <a:latin typeface=""/>
                <a:ea typeface="Raleway Medium"/>
                <a:cs typeface="Segoe UI Semibold" panose="020B0702040204020203" pitchFamily="34" charset="0"/>
                <a:sym typeface="Raleway Medium"/>
              </a:rPr>
              <a:t> </a:t>
            </a:r>
            <a:r>
              <a:rPr lang="en-US" dirty="0" smtClean="0">
                <a:latin typeface=""/>
                <a:ea typeface="Raleway Medium"/>
                <a:cs typeface="Segoe UI Semibold" panose="020B0702040204020203" pitchFamily="34" charset="0"/>
                <a:sym typeface="Raleway Medium"/>
              </a:rPr>
              <a:t>202</a:t>
            </a:r>
            <a:r>
              <a:rPr lang="ru-RU" dirty="0" smtClean="0">
                <a:latin typeface=""/>
                <a:ea typeface="Raleway Medium"/>
                <a:cs typeface="Segoe UI Semibold" panose="020B0702040204020203" pitchFamily="34" charset="0"/>
                <a:sym typeface="Raleway Medium"/>
              </a:rPr>
              <a:t>3</a:t>
            </a:r>
            <a:endParaRPr lang="ru-RU" dirty="0">
              <a:latin typeface=""/>
              <a:ea typeface="Raleway Medium"/>
              <a:cs typeface="Segoe UI Light" panose="020B0502040204020203" pitchFamily="34" charset="0"/>
              <a:sym typeface="Raleway Medium"/>
            </a:endParaRPr>
          </a:p>
        </p:txBody>
      </p:sp>
      <p:cxnSp>
        <p:nvCxnSpPr>
          <p:cNvPr id="29" name="Straight Connector 26">
            <a:extLst>
              <a:ext uri="{FF2B5EF4-FFF2-40B4-BE49-F238E27FC236}">
                <a16:creationId xmlns:a16="http://schemas.microsoft.com/office/drawing/2014/main" id="{6289851D-DF80-4D38-BD8F-C6144640C9F2}"/>
              </a:ext>
            </a:extLst>
          </p:cNvPr>
          <p:cNvCxnSpPr>
            <a:cxnSpLocks/>
          </p:cNvCxnSpPr>
          <p:nvPr/>
        </p:nvCxnSpPr>
        <p:spPr>
          <a:xfrm>
            <a:off x="2743200" y="5308002"/>
            <a:ext cx="635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Соединительная линия уступом 45">
            <a:extLst>
              <a:ext uri="{FF2B5EF4-FFF2-40B4-BE49-F238E27FC236}">
                <a16:creationId xmlns:a16="http://schemas.microsoft.com/office/drawing/2014/main" id="{E7AE423E-7647-4BD5-8FBE-E36F9FFEA355}"/>
              </a:ext>
            </a:extLst>
          </p:cNvPr>
          <p:cNvCxnSpPr>
            <a:cxnSpLocks/>
            <a:stCxn id="14" idx="3"/>
            <a:endCxn id="27" idx="0"/>
          </p:cNvCxnSpPr>
          <p:nvPr/>
        </p:nvCxnSpPr>
        <p:spPr>
          <a:xfrm flipH="1">
            <a:off x="2519908" y="2802367"/>
            <a:ext cx="8887232" cy="2010643"/>
          </a:xfrm>
          <a:prstGeom prst="bentConnector4">
            <a:avLst>
              <a:gd name="adj1" fmla="val -2572"/>
              <a:gd name="adj2" fmla="val 83023"/>
            </a:avLst>
          </a:prstGeom>
          <a:noFill/>
          <a:ln w="9525" cap="flat">
            <a:solidFill>
              <a:schemeClr val="tx2"/>
            </a:solidFill>
            <a:prstDash val="dash"/>
            <a:miter lim="800000"/>
          </a:ln>
          <a:effectLst/>
          <a:sp3d/>
        </p:spPr>
        <p:style>
          <a:lnRef idx="0">
            <a:scrgbClr r="0" g="0" b="0"/>
          </a:lnRef>
          <a:fillRef idx="0">
            <a:scrgbClr r="0" g="0" b="0"/>
          </a:fillRef>
          <a:effectRef idx="0">
            <a:scrgbClr r="0" g="0" b="0"/>
          </a:effectRef>
          <a:fontRef idx="none"/>
        </p:style>
      </p:cxnSp>
      <p:cxnSp>
        <p:nvCxnSpPr>
          <p:cNvPr id="31" name="Straight Connector 33">
            <a:extLst>
              <a:ext uri="{FF2B5EF4-FFF2-40B4-BE49-F238E27FC236}">
                <a16:creationId xmlns:a16="http://schemas.microsoft.com/office/drawing/2014/main" id="{5B879D25-1569-4BE9-B9DE-936ABC94EDE5}"/>
              </a:ext>
            </a:extLst>
          </p:cNvPr>
          <p:cNvCxnSpPr>
            <a:cxnSpLocks/>
          </p:cNvCxnSpPr>
          <p:nvPr/>
        </p:nvCxnSpPr>
        <p:spPr>
          <a:xfrm>
            <a:off x="754188" y="5763599"/>
            <a:ext cx="0" cy="64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Oval 34">
            <a:extLst>
              <a:ext uri="{FF2B5EF4-FFF2-40B4-BE49-F238E27FC236}">
                <a16:creationId xmlns:a16="http://schemas.microsoft.com/office/drawing/2014/main" id="{334BEB14-A0A3-4954-8EE0-062AA0EA2270}"/>
              </a:ext>
            </a:extLst>
          </p:cNvPr>
          <p:cNvSpPr/>
          <p:nvPr/>
        </p:nvSpPr>
        <p:spPr>
          <a:xfrm>
            <a:off x="676833" y="6389020"/>
            <a:ext cx="163890" cy="163890"/>
          </a:xfrm>
          <a:prstGeom prst="ellipse">
            <a:avLst/>
          </a:prstGeom>
          <a:solidFill>
            <a:srgbClr val="16546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sp>
        <p:nvSpPr>
          <p:cNvPr id="33" name="TextBox 32">
            <a:extLst>
              <a:ext uri="{FF2B5EF4-FFF2-40B4-BE49-F238E27FC236}">
                <a16:creationId xmlns:a16="http://schemas.microsoft.com/office/drawing/2014/main" id="{668A0BE2-27EB-4506-B8AC-85420F8D5B27}"/>
              </a:ext>
            </a:extLst>
          </p:cNvPr>
          <p:cNvSpPr txBox="1"/>
          <p:nvPr/>
        </p:nvSpPr>
        <p:spPr>
          <a:xfrm>
            <a:off x="3810000" y="1134025"/>
            <a:ext cx="4076064"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Lato Regular"/>
              </a:rPr>
              <a:t>Functional for automated normative land valuation extracts for agricultural lands (outside the settlements) developed</a:t>
            </a:r>
          </a:p>
        </p:txBody>
      </p:sp>
      <p:cxnSp>
        <p:nvCxnSpPr>
          <p:cNvPr id="34" name="Straight Connector 39">
            <a:extLst>
              <a:ext uri="{FF2B5EF4-FFF2-40B4-BE49-F238E27FC236}">
                <a16:creationId xmlns:a16="http://schemas.microsoft.com/office/drawing/2014/main" id="{D10E5093-084D-4592-8C2F-49C74DAC3CB6}"/>
              </a:ext>
            </a:extLst>
          </p:cNvPr>
          <p:cNvCxnSpPr>
            <a:cxnSpLocks/>
          </p:cNvCxnSpPr>
          <p:nvPr/>
        </p:nvCxnSpPr>
        <p:spPr>
          <a:xfrm>
            <a:off x="3579076" y="5766685"/>
            <a:ext cx="0" cy="64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Oval 40">
            <a:extLst>
              <a:ext uri="{FF2B5EF4-FFF2-40B4-BE49-F238E27FC236}">
                <a16:creationId xmlns:a16="http://schemas.microsoft.com/office/drawing/2014/main" id="{3B3D5085-3824-4A08-BBBA-A0C92B273981}"/>
              </a:ext>
            </a:extLst>
          </p:cNvPr>
          <p:cNvSpPr/>
          <p:nvPr/>
        </p:nvSpPr>
        <p:spPr>
          <a:xfrm>
            <a:off x="3497131" y="6405435"/>
            <a:ext cx="163890" cy="163890"/>
          </a:xfrm>
          <a:prstGeom prst="ellipse">
            <a:avLst/>
          </a:prstGeom>
          <a:solidFill>
            <a:schemeClr val="tx1">
              <a:lumMod val="50000"/>
              <a:lumOff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sp>
        <p:nvSpPr>
          <p:cNvPr id="36" name="TextBox 35">
            <a:extLst>
              <a:ext uri="{FF2B5EF4-FFF2-40B4-BE49-F238E27FC236}">
                <a16:creationId xmlns:a16="http://schemas.microsoft.com/office/drawing/2014/main" id="{D945AB4E-DE42-4728-89CA-3525ECBC2EA5}"/>
              </a:ext>
            </a:extLst>
          </p:cNvPr>
          <p:cNvSpPr txBox="1"/>
          <p:nvPr/>
        </p:nvSpPr>
        <p:spPr>
          <a:xfrm>
            <a:off x="9296401" y="998528"/>
            <a:ext cx="2888903"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Lato Regular"/>
              </a:rPr>
              <a:t>Functional for automated normative land valuation extracts for lands (inside the settlements) developed</a:t>
            </a:r>
          </a:p>
        </p:txBody>
      </p:sp>
      <p:cxnSp>
        <p:nvCxnSpPr>
          <p:cNvPr id="37" name="Straight Connector 26">
            <a:extLst>
              <a:ext uri="{FF2B5EF4-FFF2-40B4-BE49-F238E27FC236}">
                <a16:creationId xmlns:a16="http://schemas.microsoft.com/office/drawing/2014/main" id="{AEE8C846-80AE-4D5E-86AB-569CE569E9DE}"/>
              </a:ext>
            </a:extLst>
          </p:cNvPr>
          <p:cNvCxnSpPr>
            <a:cxnSpLocks/>
          </p:cNvCxnSpPr>
          <p:nvPr/>
        </p:nvCxnSpPr>
        <p:spPr>
          <a:xfrm>
            <a:off x="5676110" y="5294969"/>
            <a:ext cx="635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Rectangle: Rounded Corners 29">
            <a:extLst>
              <a:ext uri="{FF2B5EF4-FFF2-40B4-BE49-F238E27FC236}">
                <a16:creationId xmlns:a16="http://schemas.microsoft.com/office/drawing/2014/main" id="{F3AAF19C-0806-4559-BA21-1C30858E1592}"/>
              </a:ext>
            </a:extLst>
          </p:cNvPr>
          <p:cNvSpPr/>
          <p:nvPr/>
        </p:nvSpPr>
        <p:spPr>
          <a:xfrm>
            <a:off x="9249996" y="4842057"/>
            <a:ext cx="2252980" cy="937260"/>
          </a:xfrm>
          <a:prstGeom prst="roundRect">
            <a:avLst/>
          </a:prstGeom>
          <a:solidFill>
            <a:srgbClr val="0070C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September</a:t>
            </a:r>
            <a:r>
              <a:rPr lang="uk-UA" dirty="0" smtClean="0">
                <a:latin typeface=""/>
                <a:ea typeface="Raleway Medium"/>
                <a:cs typeface="Segoe UI Semibold" panose="020B0702040204020203" pitchFamily="34" charset="0"/>
                <a:sym typeface="Raleway Medium"/>
              </a:rPr>
              <a:t> </a:t>
            </a:r>
            <a:r>
              <a:rPr lang="en-US" dirty="0" smtClean="0">
                <a:latin typeface=""/>
                <a:ea typeface="Raleway Medium"/>
                <a:cs typeface="Segoe UI Semibold" panose="020B0702040204020203" pitchFamily="34" charset="0"/>
                <a:sym typeface="Raleway Medium"/>
              </a:rPr>
              <a:t>202</a:t>
            </a:r>
            <a:r>
              <a:rPr lang="ru-RU" dirty="0" smtClean="0">
                <a:latin typeface=""/>
                <a:ea typeface="Raleway Medium"/>
                <a:cs typeface="Segoe UI Semibold" panose="020B0702040204020203" pitchFamily="34" charset="0"/>
                <a:sym typeface="Raleway Medium"/>
              </a:rPr>
              <a:t>3</a:t>
            </a:r>
            <a:endParaRPr lang="ru-RU" dirty="0">
              <a:latin typeface=""/>
              <a:ea typeface="Raleway Medium"/>
              <a:cs typeface="Segoe UI Light" panose="020B0502040204020203" pitchFamily="34" charset="0"/>
              <a:sym typeface="Raleway Medium"/>
            </a:endParaRPr>
          </a:p>
        </p:txBody>
      </p:sp>
      <p:sp>
        <p:nvSpPr>
          <p:cNvPr id="42" name="Rectangle: Rounded Corners 27">
            <a:extLst>
              <a:ext uri="{FF2B5EF4-FFF2-40B4-BE49-F238E27FC236}">
                <a16:creationId xmlns:a16="http://schemas.microsoft.com/office/drawing/2014/main" id="{5CD4BD7A-AD1C-4695-ADFD-EF868BAB9963}"/>
              </a:ext>
            </a:extLst>
          </p:cNvPr>
          <p:cNvSpPr/>
          <p:nvPr/>
        </p:nvSpPr>
        <p:spPr>
          <a:xfrm>
            <a:off x="3395290" y="4842057"/>
            <a:ext cx="2252980" cy="937260"/>
          </a:xfrm>
          <a:prstGeom prst="roundRect">
            <a:avLst/>
          </a:prstGeom>
          <a:solidFill>
            <a:schemeClr val="tx1">
              <a:lumMod val="50000"/>
              <a:lumOff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June 202</a:t>
            </a:r>
            <a:r>
              <a:rPr lang="ru-RU" dirty="0" smtClean="0">
                <a:latin typeface=""/>
                <a:ea typeface="Raleway Medium"/>
                <a:cs typeface="Segoe UI Semibold" panose="020B0702040204020203" pitchFamily="34" charset="0"/>
                <a:sym typeface="Raleway Medium"/>
              </a:rPr>
              <a:t>3</a:t>
            </a:r>
            <a:endParaRPr lang="ru-RU" dirty="0">
              <a:latin typeface=""/>
              <a:ea typeface="Raleway Medium"/>
              <a:cs typeface="Segoe UI Light" panose="020B0502040204020203" pitchFamily="34" charset="0"/>
              <a:sym typeface="Raleway Medium"/>
            </a:endParaRPr>
          </a:p>
        </p:txBody>
      </p:sp>
      <p:sp>
        <p:nvSpPr>
          <p:cNvPr id="45" name="TextBox 44">
            <a:extLst>
              <a:ext uri="{FF2B5EF4-FFF2-40B4-BE49-F238E27FC236}">
                <a16:creationId xmlns:a16="http://schemas.microsoft.com/office/drawing/2014/main" id="{E6682166-60B5-40E4-82E8-6984D5830E07}"/>
              </a:ext>
            </a:extLst>
          </p:cNvPr>
          <p:cNvSpPr txBox="1"/>
          <p:nvPr/>
        </p:nvSpPr>
        <p:spPr>
          <a:xfrm>
            <a:off x="831544" y="6136660"/>
            <a:ext cx="2509385"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Lato Regular"/>
              </a:rPr>
              <a:t>Start of work on system reengineering</a:t>
            </a:r>
            <a:endParaRPr lang="ru-RU" sz="1400" dirty="0">
              <a:latin typeface="Lato Regular"/>
            </a:endParaRPr>
          </a:p>
        </p:txBody>
      </p:sp>
      <p:cxnSp>
        <p:nvCxnSpPr>
          <p:cNvPr id="46" name="Straight Connector 42">
            <a:extLst>
              <a:ext uri="{FF2B5EF4-FFF2-40B4-BE49-F238E27FC236}">
                <a16:creationId xmlns:a16="http://schemas.microsoft.com/office/drawing/2014/main" id="{F46F2E3B-47CE-4691-A733-5B6EC8502A8E}"/>
              </a:ext>
            </a:extLst>
          </p:cNvPr>
          <p:cNvCxnSpPr>
            <a:cxnSpLocks/>
          </p:cNvCxnSpPr>
          <p:nvPr/>
        </p:nvCxnSpPr>
        <p:spPr>
          <a:xfrm>
            <a:off x="9249996" y="5514685"/>
            <a:ext cx="0" cy="900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Oval 43">
            <a:extLst>
              <a:ext uri="{FF2B5EF4-FFF2-40B4-BE49-F238E27FC236}">
                <a16:creationId xmlns:a16="http://schemas.microsoft.com/office/drawing/2014/main" id="{71CE58A6-1B22-45D7-90AA-088A648BD46B}"/>
              </a:ext>
            </a:extLst>
          </p:cNvPr>
          <p:cNvSpPr/>
          <p:nvPr/>
        </p:nvSpPr>
        <p:spPr>
          <a:xfrm>
            <a:off x="9170359" y="6370000"/>
            <a:ext cx="163890" cy="163890"/>
          </a:xfrm>
          <a:prstGeom prst="ellipse">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sp>
        <p:nvSpPr>
          <p:cNvPr id="50" name="TextBox 49">
            <a:extLst>
              <a:ext uri="{FF2B5EF4-FFF2-40B4-BE49-F238E27FC236}">
                <a16:creationId xmlns:a16="http://schemas.microsoft.com/office/drawing/2014/main" id="{E6682166-60B5-40E4-82E8-6984D5830E07}"/>
              </a:ext>
            </a:extLst>
          </p:cNvPr>
          <p:cNvSpPr txBox="1"/>
          <p:nvPr/>
        </p:nvSpPr>
        <p:spPr>
          <a:xfrm>
            <a:off x="9399758" y="5794003"/>
            <a:ext cx="2767643"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Lato Regular"/>
              </a:rPr>
              <a:t>Start of a pilot project to provide land managers</a:t>
            </a:r>
          </a:p>
          <a:p>
            <a:r>
              <a:rPr lang="en-US" sz="1400" dirty="0">
                <a:latin typeface="Lato Regular"/>
              </a:rPr>
              <a:t>powers of state cadastral registrars</a:t>
            </a:r>
            <a:endParaRPr lang="uk-UA" sz="1400" dirty="0">
              <a:latin typeface="Lato Regular"/>
            </a:endParaRPr>
          </a:p>
        </p:txBody>
      </p:sp>
      <p:sp>
        <p:nvSpPr>
          <p:cNvPr id="41" name="Rectangle: Rounded Corners 25">
            <a:extLst>
              <a:ext uri="{FF2B5EF4-FFF2-40B4-BE49-F238E27FC236}">
                <a16:creationId xmlns:a16="http://schemas.microsoft.com/office/drawing/2014/main" id="{D480D611-EE1C-4EE7-935E-A22938ADEE0B}"/>
              </a:ext>
            </a:extLst>
          </p:cNvPr>
          <p:cNvSpPr/>
          <p:nvPr/>
        </p:nvSpPr>
        <p:spPr>
          <a:xfrm>
            <a:off x="6311110" y="4861832"/>
            <a:ext cx="2252980" cy="937260"/>
          </a:xfrm>
          <a:prstGeom prst="roundRect">
            <a:avLst/>
          </a:prstGeom>
          <a:solidFill>
            <a:srgbClr val="16546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
                <a:ea typeface="Raleway Medium"/>
                <a:cs typeface="Segoe UI Semibold" panose="020B0702040204020203" pitchFamily="34" charset="0"/>
                <a:sym typeface="Raleway Medium"/>
              </a:rPr>
              <a:t>August 202</a:t>
            </a:r>
            <a:r>
              <a:rPr lang="uk-UA" dirty="0" smtClean="0">
                <a:latin typeface=""/>
                <a:ea typeface="Raleway Medium"/>
                <a:cs typeface="Segoe UI Semibold" panose="020B0702040204020203" pitchFamily="34" charset="0"/>
                <a:sym typeface="Raleway Medium"/>
              </a:rPr>
              <a:t>3</a:t>
            </a:r>
            <a:endParaRPr lang="ru-RU" dirty="0">
              <a:latin typeface=""/>
              <a:ea typeface="Raleway Medium"/>
              <a:cs typeface="Segoe UI Light" panose="020B0502040204020203" pitchFamily="34" charset="0"/>
              <a:sym typeface="Raleway Medium"/>
            </a:endParaRPr>
          </a:p>
        </p:txBody>
      </p:sp>
      <p:cxnSp>
        <p:nvCxnSpPr>
          <p:cNvPr id="51" name="Straight Connector 26">
            <a:extLst>
              <a:ext uri="{FF2B5EF4-FFF2-40B4-BE49-F238E27FC236}">
                <a16:creationId xmlns:a16="http://schemas.microsoft.com/office/drawing/2014/main" id="{AEE8C846-80AE-4D5E-86AB-569CE569E9DE}"/>
              </a:ext>
            </a:extLst>
          </p:cNvPr>
          <p:cNvCxnSpPr>
            <a:cxnSpLocks/>
          </p:cNvCxnSpPr>
          <p:nvPr/>
        </p:nvCxnSpPr>
        <p:spPr>
          <a:xfrm>
            <a:off x="8564090" y="5308002"/>
            <a:ext cx="6350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33">
            <a:extLst>
              <a:ext uri="{FF2B5EF4-FFF2-40B4-BE49-F238E27FC236}">
                <a16:creationId xmlns:a16="http://schemas.microsoft.com/office/drawing/2014/main" id="{6DF76127-B1B3-4ABF-988C-1D3F8B7C0E43}"/>
              </a:ext>
            </a:extLst>
          </p:cNvPr>
          <p:cNvCxnSpPr>
            <a:cxnSpLocks/>
          </p:cNvCxnSpPr>
          <p:nvPr/>
        </p:nvCxnSpPr>
        <p:spPr>
          <a:xfrm>
            <a:off x="6332591" y="5722000"/>
            <a:ext cx="0" cy="64800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Oval 34">
            <a:extLst>
              <a:ext uri="{FF2B5EF4-FFF2-40B4-BE49-F238E27FC236}">
                <a16:creationId xmlns:a16="http://schemas.microsoft.com/office/drawing/2014/main" id="{C53B92C8-4D90-4783-A3F4-599A3C0AF159}"/>
              </a:ext>
            </a:extLst>
          </p:cNvPr>
          <p:cNvSpPr/>
          <p:nvPr/>
        </p:nvSpPr>
        <p:spPr>
          <a:xfrm>
            <a:off x="6250646" y="6360750"/>
            <a:ext cx="163890" cy="163890"/>
          </a:xfrm>
          <a:prstGeom prst="ellipse">
            <a:avLst/>
          </a:prstGeom>
          <a:solidFill>
            <a:srgbClr val="16546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
            </a:endParaRPr>
          </a:p>
        </p:txBody>
      </p:sp>
      <p:sp>
        <p:nvSpPr>
          <p:cNvPr id="54" name="TextBox 53">
            <a:extLst>
              <a:ext uri="{FF2B5EF4-FFF2-40B4-BE49-F238E27FC236}">
                <a16:creationId xmlns:a16="http://schemas.microsoft.com/office/drawing/2014/main" id="{E6682166-60B5-40E4-82E8-6984D5830E07}"/>
              </a:ext>
            </a:extLst>
          </p:cNvPr>
          <p:cNvSpPr txBox="1"/>
          <p:nvPr/>
        </p:nvSpPr>
        <p:spPr>
          <a:xfrm>
            <a:off x="3644586" y="5937631"/>
            <a:ext cx="2509385"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a:latin typeface="Lato Regular"/>
              </a:rPr>
              <a:t>Functional </a:t>
            </a:r>
            <a:r>
              <a:rPr lang="en-US" sz="1400" dirty="0" smtClean="0">
                <a:latin typeface="Lato Regular"/>
              </a:rPr>
              <a:t>for </a:t>
            </a:r>
            <a:r>
              <a:rPr lang="en-US" sz="1400" dirty="0">
                <a:latin typeface="Lato Regular"/>
              </a:rPr>
              <a:t>introduction of reclamation networks and functional zones to </a:t>
            </a:r>
            <a:r>
              <a:rPr lang="en-US" sz="1400" dirty="0" smtClean="0">
                <a:latin typeface="Lato Regular"/>
              </a:rPr>
              <a:t>State Land </a:t>
            </a:r>
            <a:r>
              <a:rPr lang="en-US" sz="1400" dirty="0" err="1" smtClean="0">
                <a:latin typeface="Lato Regular"/>
              </a:rPr>
              <a:t>Cadastre</a:t>
            </a:r>
            <a:endParaRPr lang="ru-RU" sz="1400" dirty="0">
              <a:latin typeface="Lato Regular"/>
            </a:endParaRPr>
          </a:p>
        </p:txBody>
      </p:sp>
      <p:sp>
        <p:nvSpPr>
          <p:cNvPr id="55" name="TextBox 54">
            <a:extLst>
              <a:ext uri="{FF2B5EF4-FFF2-40B4-BE49-F238E27FC236}">
                <a16:creationId xmlns:a16="http://schemas.microsoft.com/office/drawing/2014/main" id="{E6682166-60B5-40E4-82E8-6984D5830E07}"/>
              </a:ext>
            </a:extLst>
          </p:cNvPr>
          <p:cNvSpPr txBox="1"/>
          <p:nvPr/>
        </p:nvSpPr>
        <p:spPr>
          <a:xfrm>
            <a:off x="6444885" y="5869318"/>
            <a:ext cx="2657088" cy="9541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dirty="0" smtClean="0">
                <a:latin typeface="Lato Regular"/>
              </a:rPr>
              <a:t>Functional </a:t>
            </a:r>
            <a:r>
              <a:rPr lang="en-US" sz="1400" dirty="0">
                <a:latin typeface="Lato Regular"/>
              </a:rPr>
              <a:t>for providing an extract about land within the territories of territorial communities</a:t>
            </a:r>
            <a:endParaRPr lang="ru-RU" sz="1400" dirty="0">
              <a:latin typeface="Lato Regular"/>
            </a:endParaRPr>
          </a:p>
        </p:txBody>
      </p:sp>
    </p:spTree>
    <p:extLst>
      <p:ext uri="{BB962C8B-B14F-4D97-AF65-F5344CB8AC3E}">
        <p14:creationId xmlns:p14="http://schemas.microsoft.com/office/powerpoint/2010/main" val="1602811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3">
            <a:extLst>
              <a:ext uri="{FF2B5EF4-FFF2-40B4-BE49-F238E27FC236}">
                <a16:creationId xmlns:a16="http://schemas.microsoft.com/office/drawing/2014/main" id="{B5ABDB9B-8D94-4921-B175-352E2DC96435}"/>
              </a:ext>
            </a:extLst>
          </p:cNvPr>
          <p:cNvSpPr>
            <a:spLocks noGrp="1"/>
          </p:cNvSpPr>
          <p:nvPr>
            <p:ph type="title"/>
          </p:nvPr>
        </p:nvSpPr>
        <p:spPr>
          <a:xfrm>
            <a:off x="553394" y="158295"/>
            <a:ext cx="8743007" cy="618775"/>
          </a:xfrm>
        </p:spPr>
        <p:txBody>
          <a:bodyPr anchor="ctr">
            <a:normAutofit/>
          </a:bodyPr>
          <a:lstStyle/>
          <a:p>
            <a:pPr algn="ctr"/>
            <a:r>
              <a:rPr lang="en-US" sz="2000" b="1" dirty="0">
                <a:latin typeface="Lato Regular"/>
              </a:rPr>
              <a:t>Functioning of the portal of </a:t>
            </a:r>
            <a:r>
              <a:rPr lang="en-US" sz="2000" b="1" dirty="0" smtClean="0">
                <a:latin typeface="Lato Regular"/>
              </a:rPr>
              <a:t>E-services</a:t>
            </a:r>
            <a:endParaRPr lang="uk-UA" sz="2000" dirty="0">
              <a:latin typeface="Lato Regular"/>
            </a:endParaRPr>
          </a:p>
        </p:txBody>
      </p:sp>
      <p:sp>
        <p:nvSpPr>
          <p:cNvPr id="8" name="Заголовок 1">
            <a:extLst>
              <a:ext uri="{FF2B5EF4-FFF2-40B4-BE49-F238E27FC236}">
                <a16:creationId xmlns:a16="http://schemas.microsoft.com/office/drawing/2014/main" id="{C7DD378C-0189-4440-B140-3144F533CA2E}"/>
              </a:ext>
            </a:extLst>
          </p:cNvPr>
          <p:cNvSpPr>
            <a:spLocks noGrp="1"/>
          </p:cNvSpPr>
          <p:nvPr/>
        </p:nvSpPr>
        <p:spPr>
          <a:xfrm>
            <a:off x="1025237" y="95809"/>
            <a:ext cx="9014800" cy="11432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B87A1"/>
              </a:buClr>
              <a:buSzPts val="3600"/>
              <a:buFont typeface="Dosis Light"/>
              <a:buNone/>
              <a:defRPr sz="3200" b="0" i="0" u="none" strike="noStrike" cap="none">
                <a:solidFill>
                  <a:srgbClr val="0B87A1"/>
                </a:solidFill>
                <a:latin typeface="Verdana" panose="020B0604030504040204" pitchFamily="34" charset="0"/>
                <a:ea typeface="Verdana" panose="020B0604030504040204" pitchFamily="34" charset="0"/>
                <a:cs typeface="Verdana" panose="020B0604030504040204" pitchFamily="34" charset="0"/>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r>
              <a:rPr lang="uk-UA" dirty="0"/>
              <a:t/>
            </a:r>
            <a:br>
              <a:rPr lang="uk-UA" dirty="0"/>
            </a:br>
            <a:endParaRPr lang="uk-UA" dirty="0"/>
          </a:p>
        </p:txBody>
      </p:sp>
      <p:grpSp>
        <p:nvGrpSpPr>
          <p:cNvPr id="9" name="Галерея изображений">
            <a:extLst>
              <a:ext uri="{FF2B5EF4-FFF2-40B4-BE49-F238E27FC236}">
                <a16:creationId xmlns:a16="http://schemas.microsoft.com/office/drawing/2014/main" id="{3FDAF437-0A9B-4AFC-88A4-FD429AC64A07}"/>
              </a:ext>
            </a:extLst>
          </p:cNvPr>
          <p:cNvGrpSpPr/>
          <p:nvPr/>
        </p:nvGrpSpPr>
        <p:grpSpPr>
          <a:xfrm>
            <a:off x="7086600" y="955171"/>
            <a:ext cx="5095288" cy="2321429"/>
            <a:chOff x="1064944" y="-126110"/>
            <a:chExt cx="6979444" cy="3060502"/>
          </a:xfrm>
        </p:grpSpPr>
        <p:pic>
          <p:nvPicPr>
            <p:cNvPr id="11" name="Снимок экрана 2019-03-18 в 23.30.26.png" descr="Снимок экрана 2019-03-18 в 23.30.26.png">
              <a:extLst>
                <a:ext uri="{FF2B5EF4-FFF2-40B4-BE49-F238E27FC236}">
                  <a16:creationId xmlns:a16="http://schemas.microsoft.com/office/drawing/2014/main" id="{F035F7FC-428C-4D09-91B6-5DFACD36C751}"/>
                </a:ext>
              </a:extLst>
            </p:cNvPr>
            <p:cNvPicPr>
              <a:picLocks noChangeAspect="1"/>
            </p:cNvPicPr>
            <p:nvPr/>
          </p:nvPicPr>
          <p:blipFill>
            <a:blip r:embed="rId2"/>
            <a:srcRect t="918" b="918"/>
            <a:stretch>
              <a:fillRect/>
            </a:stretch>
          </p:blipFill>
          <p:spPr>
            <a:xfrm>
              <a:off x="1064944" y="-126110"/>
              <a:ext cx="6979444" cy="3060502"/>
            </a:xfrm>
            <a:prstGeom prst="rect">
              <a:avLst/>
            </a:prstGeom>
            <a:ln w="12700" cap="flat">
              <a:noFill/>
              <a:miter lim="400000"/>
            </a:ln>
            <a:effectLst/>
          </p:spPr>
        </p:pic>
        <p:sp>
          <p:nvSpPr>
            <p:cNvPr id="12" name="www.e.land.gov.ua">
              <a:extLst>
                <a:ext uri="{FF2B5EF4-FFF2-40B4-BE49-F238E27FC236}">
                  <a16:creationId xmlns:a16="http://schemas.microsoft.com/office/drawing/2014/main" id="{470D5A7A-B569-4472-A4D8-C053CA109F4C}"/>
                </a:ext>
              </a:extLst>
            </p:cNvPr>
            <p:cNvSpPr/>
            <p:nvPr/>
          </p:nvSpPr>
          <p:spPr>
            <a:xfrm>
              <a:off x="6476096" y="2494873"/>
              <a:ext cx="1467619" cy="3302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200" tIns="76200" rIns="76200" bIns="76200" numCol="1" anchor="t">
              <a:noAutofit/>
            </a:bodyPr>
            <a:lstStyle>
              <a:lvl1pPr defTabSz="457200">
                <a:defRPr sz="1200" u="sng">
                  <a:solidFill>
                    <a:srgbClr val="0563C1"/>
                  </a:solidFill>
                  <a:uFill>
                    <a:solidFill>
                      <a:srgbClr val="0563C1"/>
                    </a:solidFill>
                  </a:uFill>
                  <a:latin typeface="+mn-lt"/>
                  <a:ea typeface="+mn-ea"/>
                  <a:cs typeface="+mn-cs"/>
                  <a:sym typeface="Helvetica"/>
                  <a:hlinkClick r:id=""/>
                </a:defRPr>
              </a:lvl1pPr>
            </a:lstStyle>
            <a:p>
              <a:pPr>
                <a:defRPr u="none">
                  <a:solidFill>
                    <a:srgbClr val="000000"/>
                  </a:solidFill>
                  <a:uFillTx/>
                </a:defRPr>
              </a:pPr>
              <a:r>
                <a:rPr sz="900" u="sng" dirty="0">
                  <a:solidFill>
                    <a:srgbClr val="0563C1"/>
                  </a:solidFill>
                  <a:uFill>
                    <a:solidFill>
                      <a:srgbClr val="0563C1"/>
                    </a:solidFill>
                  </a:uFill>
                  <a:hlinkClick r:id="rId3"/>
                </a:rPr>
                <a:t>www.e.land.gov.ua</a:t>
              </a:r>
            </a:p>
          </p:txBody>
        </p:sp>
      </p:grpSp>
      <p:sp>
        <p:nvSpPr>
          <p:cNvPr id="29" name="The most popular online services 2018">
            <a:extLst>
              <a:ext uri="{FF2B5EF4-FFF2-40B4-BE49-F238E27FC236}">
                <a16:creationId xmlns:a16="http://schemas.microsoft.com/office/drawing/2014/main" id="{E0E7B8D4-114C-4098-90FF-57787F7BE3CC}"/>
              </a:ext>
            </a:extLst>
          </p:cNvPr>
          <p:cNvSpPr txBox="1"/>
          <p:nvPr/>
        </p:nvSpPr>
        <p:spPr>
          <a:xfrm>
            <a:off x="300241" y="2352483"/>
            <a:ext cx="6398787" cy="10156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algn="ctr">
              <a:defRPr sz="3000" b="1">
                <a:solidFill>
                  <a:srgbClr val="2E5C1F"/>
                </a:solidFill>
              </a:defRPr>
            </a:lvl1pPr>
          </a:lstStyle>
          <a:p>
            <a:r>
              <a:rPr lang="en-US" dirty="0">
                <a:latin typeface="Lato Regular"/>
              </a:rPr>
              <a:t>The business process of the exterritorial service</a:t>
            </a:r>
            <a:r>
              <a:rPr lang="en-US" dirty="0" smtClean="0">
                <a:latin typeface="Lato Regular"/>
              </a:rPr>
              <a:t>:</a:t>
            </a:r>
            <a:endParaRPr lang="ru-RU" dirty="0">
              <a:latin typeface="Lato Regular"/>
            </a:endParaRPr>
          </a:p>
        </p:txBody>
      </p:sp>
      <p:sp>
        <p:nvSpPr>
          <p:cNvPr id="41" name="Launched…">
            <a:extLst>
              <a:ext uri="{FF2B5EF4-FFF2-40B4-BE49-F238E27FC236}">
                <a16:creationId xmlns:a16="http://schemas.microsoft.com/office/drawing/2014/main" id="{12E61747-45DE-422B-9735-72D68C557DF8}"/>
              </a:ext>
            </a:extLst>
          </p:cNvPr>
          <p:cNvSpPr txBox="1"/>
          <p:nvPr/>
        </p:nvSpPr>
        <p:spPr>
          <a:xfrm>
            <a:off x="336470" y="1450574"/>
            <a:ext cx="6750130"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500" b="1">
                <a:solidFill>
                  <a:srgbClr val="285368"/>
                </a:solidFill>
              </a:defRPr>
            </a:pPr>
            <a:r>
              <a:rPr lang="en-US" dirty="0">
                <a:solidFill>
                  <a:srgbClr val="002060"/>
                </a:solidFill>
                <a:latin typeface="Lato Regular"/>
              </a:rPr>
              <a:t>Exterritorial approach – is the key principle of the E-services operation</a:t>
            </a:r>
          </a:p>
        </p:txBody>
      </p:sp>
      <p:sp>
        <p:nvSpPr>
          <p:cNvPr id="43" name="Округлений прямокутник 42"/>
          <p:cNvSpPr/>
          <p:nvPr/>
        </p:nvSpPr>
        <p:spPr>
          <a:xfrm>
            <a:off x="184790" y="3515937"/>
            <a:ext cx="11728202" cy="3234544"/>
          </a:xfrm>
          <a:prstGeom prst="roundRect">
            <a:avLst/>
          </a:prstGeom>
          <a:solidFill>
            <a:schemeClr val="accent1">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44" name="Рисунок 43"/>
          <p:cNvPicPr>
            <a:picLocks noChangeAspect="1"/>
          </p:cNvPicPr>
          <p:nvPr/>
        </p:nvPicPr>
        <p:blipFill>
          <a:blip r:embed="rId4"/>
          <a:stretch>
            <a:fillRect/>
          </a:stretch>
        </p:blipFill>
        <p:spPr>
          <a:xfrm>
            <a:off x="1187283" y="4397438"/>
            <a:ext cx="654416" cy="654416"/>
          </a:xfrm>
          <a:prstGeom prst="rect">
            <a:avLst/>
          </a:prstGeom>
        </p:spPr>
      </p:pic>
      <p:pic>
        <p:nvPicPr>
          <p:cNvPr id="45" name="Рисунок 44"/>
          <p:cNvPicPr>
            <a:picLocks noChangeAspect="1"/>
          </p:cNvPicPr>
          <p:nvPr/>
        </p:nvPicPr>
        <p:blipFill>
          <a:blip r:embed="rId5"/>
          <a:stretch>
            <a:fillRect/>
          </a:stretch>
        </p:blipFill>
        <p:spPr>
          <a:xfrm>
            <a:off x="1215915" y="5192241"/>
            <a:ext cx="646256" cy="646256"/>
          </a:xfrm>
          <a:prstGeom prst="rect">
            <a:avLst/>
          </a:prstGeom>
        </p:spPr>
      </p:pic>
      <p:pic>
        <p:nvPicPr>
          <p:cNvPr id="46" name="Рисунок 45"/>
          <p:cNvPicPr>
            <a:picLocks noChangeAspect="1"/>
          </p:cNvPicPr>
          <p:nvPr/>
        </p:nvPicPr>
        <p:blipFill>
          <a:blip r:embed="rId6"/>
          <a:stretch>
            <a:fillRect/>
          </a:stretch>
        </p:blipFill>
        <p:spPr>
          <a:xfrm>
            <a:off x="3385991" y="4045090"/>
            <a:ext cx="789614" cy="789614"/>
          </a:xfrm>
          <a:prstGeom prst="rect">
            <a:avLst/>
          </a:prstGeom>
        </p:spPr>
      </p:pic>
      <p:pic>
        <p:nvPicPr>
          <p:cNvPr id="47" name="Рисунок 46"/>
          <p:cNvPicPr>
            <a:picLocks noChangeAspect="1"/>
          </p:cNvPicPr>
          <p:nvPr/>
        </p:nvPicPr>
        <p:blipFill>
          <a:blip r:embed="rId7"/>
          <a:stretch>
            <a:fillRect/>
          </a:stretch>
        </p:blipFill>
        <p:spPr>
          <a:xfrm>
            <a:off x="3255696" y="5389948"/>
            <a:ext cx="997299" cy="997299"/>
          </a:xfrm>
          <a:prstGeom prst="rect">
            <a:avLst/>
          </a:prstGeom>
        </p:spPr>
      </p:pic>
      <p:pic>
        <p:nvPicPr>
          <p:cNvPr id="48" name="Рисунок 47"/>
          <p:cNvPicPr>
            <a:picLocks noChangeAspect="1"/>
          </p:cNvPicPr>
          <p:nvPr/>
        </p:nvPicPr>
        <p:blipFill>
          <a:blip r:embed="rId8"/>
          <a:stretch>
            <a:fillRect/>
          </a:stretch>
        </p:blipFill>
        <p:spPr>
          <a:xfrm>
            <a:off x="5758418" y="3544512"/>
            <a:ext cx="715584" cy="715584"/>
          </a:xfrm>
          <a:prstGeom prst="rect">
            <a:avLst/>
          </a:prstGeom>
        </p:spPr>
      </p:pic>
      <p:pic>
        <p:nvPicPr>
          <p:cNvPr id="49" name="Рисунок 48"/>
          <p:cNvPicPr>
            <a:picLocks noChangeAspect="1"/>
          </p:cNvPicPr>
          <p:nvPr/>
        </p:nvPicPr>
        <p:blipFill>
          <a:blip r:embed="rId9"/>
          <a:stretch>
            <a:fillRect/>
          </a:stretch>
        </p:blipFill>
        <p:spPr>
          <a:xfrm>
            <a:off x="5724150" y="4741838"/>
            <a:ext cx="792581" cy="792581"/>
          </a:xfrm>
          <a:prstGeom prst="rect">
            <a:avLst/>
          </a:prstGeom>
        </p:spPr>
      </p:pic>
      <p:pic>
        <p:nvPicPr>
          <p:cNvPr id="50" name="Рисунок 49"/>
          <p:cNvPicPr>
            <a:picLocks noChangeAspect="1"/>
          </p:cNvPicPr>
          <p:nvPr/>
        </p:nvPicPr>
        <p:blipFill>
          <a:blip r:embed="rId10"/>
          <a:stretch>
            <a:fillRect/>
          </a:stretch>
        </p:blipFill>
        <p:spPr>
          <a:xfrm>
            <a:off x="8213258" y="5237517"/>
            <a:ext cx="698518" cy="698518"/>
          </a:xfrm>
          <a:prstGeom prst="rect">
            <a:avLst/>
          </a:prstGeom>
        </p:spPr>
      </p:pic>
      <p:pic>
        <p:nvPicPr>
          <p:cNvPr id="51" name="Рисунок 50"/>
          <p:cNvPicPr>
            <a:picLocks noChangeAspect="1"/>
          </p:cNvPicPr>
          <p:nvPr/>
        </p:nvPicPr>
        <p:blipFill>
          <a:blip r:embed="rId11"/>
          <a:stretch>
            <a:fillRect/>
          </a:stretch>
        </p:blipFill>
        <p:spPr>
          <a:xfrm>
            <a:off x="10521901" y="4704965"/>
            <a:ext cx="810404" cy="810404"/>
          </a:xfrm>
          <a:prstGeom prst="rect">
            <a:avLst/>
          </a:prstGeom>
        </p:spPr>
      </p:pic>
      <p:sp>
        <p:nvSpPr>
          <p:cNvPr id="52" name="Прямокутник 51"/>
          <p:cNvSpPr/>
          <p:nvPr/>
        </p:nvSpPr>
        <p:spPr>
          <a:xfrm>
            <a:off x="447182" y="3633761"/>
            <a:ext cx="2134618" cy="461665"/>
          </a:xfrm>
          <a:prstGeom prst="rect">
            <a:avLst/>
          </a:prstGeom>
          <a:solidFill>
            <a:schemeClr val="accent1"/>
          </a:solidFill>
        </p:spPr>
        <p:txBody>
          <a:bodyPr wrap="square">
            <a:spAutoFit/>
          </a:bodyPr>
          <a:lstStyle/>
          <a:p>
            <a:pPr algn="ctr"/>
            <a:r>
              <a:rPr lang="en-US" sz="1200" b="1" dirty="0">
                <a:solidFill>
                  <a:schemeClr val="bg1"/>
                </a:solidFill>
              </a:rPr>
              <a:t>Supply of the documents or request for the service</a:t>
            </a:r>
            <a:endParaRPr lang="uk-UA" sz="1200" b="1" dirty="0">
              <a:solidFill>
                <a:schemeClr val="bg1"/>
              </a:solidFill>
            </a:endParaRPr>
          </a:p>
        </p:txBody>
      </p:sp>
      <p:sp>
        <p:nvSpPr>
          <p:cNvPr id="53" name="Прямокутник 52"/>
          <p:cNvSpPr/>
          <p:nvPr/>
        </p:nvSpPr>
        <p:spPr>
          <a:xfrm>
            <a:off x="2638169" y="3515937"/>
            <a:ext cx="2284005" cy="523220"/>
          </a:xfrm>
          <a:prstGeom prst="rect">
            <a:avLst/>
          </a:prstGeom>
          <a:noFill/>
        </p:spPr>
        <p:txBody>
          <a:bodyPr wrap="square">
            <a:spAutoFit/>
          </a:bodyPr>
          <a:lstStyle/>
          <a:p>
            <a:pPr algn="ctr"/>
            <a:r>
              <a:rPr lang="en-US" sz="1400" dirty="0">
                <a:solidFill>
                  <a:srgbClr val="16546A"/>
                </a:solidFill>
              </a:rPr>
              <a:t>Center of Administrative </a:t>
            </a:r>
            <a:r>
              <a:rPr lang="en-US" sz="1400" dirty="0" smtClean="0">
                <a:solidFill>
                  <a:srgbClr val="16546A"/>
                </a:solidFill>
              </a:rPr>
              <a:t>Services</a:t>
            </a:r>
            <a:endParaRPr lang="uk-UA" sz="1400" dirty="0">
              <a:solidFill>
                <a:srgbClr val="16546A"/>
              </a:solidFill>
            </a:endParaRPr>
          </a:p>
        </p:txBody>
      </p:sp>
      <p:sp>
        <p:nvSpPr>
          <p:cNvPr id="54" name="Прямокутник 53"/>
          <p:cNvSpPr/>
          <p:nvPr/>
        </p:nvSpPr>
        <p:spPr>
          <a:xfrm>
            <a:off x="2705227" y="6227261"/>
            <a:ext cx="2149888" cy="307777"/>
          </a:xfrm>
          <a:prstGeom prst="rect">
            <a:avLst/>
          </a:prstGeom>
          <a:noFill/>
        </p:spPr>
        <p:txBody>
          <a:bodyPr wrap="square">
            <a:spAutoFit/>
          </a:bodyPr>
          <a:lstStyle/>
          <a:p>
            <a:pPr algn="ctr"/>
            <a:r>
              <a:rPr lang="en-US" sz="1400" dirty="0">
                <a:solidFill>
                  <a:srgbClr val="16546A"/>
                </a:solidFill>
              </a:rPr>
              <a:t>Portal of E-Services </a:t>
            </a:r>
            <a:endParaRPr lang="uk-UA" sz="1400" dirty="0">
              <a:solidFill>
                <a:srgbClr val="16546A"/>
              </a:solidFill>
            </a:endParaRPr>
          </a:p>
        </p:txBody>
      </p:sp>
      <p:sp>
        <p:nvSpPr>
          <p:cNvPr id="55" name="Прямокутник 54"/>
          <p:cNvSpPr/>
          <p:nvPr/>
        </p:nvSpPr>
        <p:spPr>
          <a:xfrm>
            <a:off x="6586486" y="3585979"/>
            <a:ext cx="2024114" cy="646331"/>
          </a:xfrm>
          <a:prstGeom prst="rect">
            <a:avLst/>
          </a:prstGeom>
          <a:solidFill>
            <a:schemeClr val="accent1"/>
          </a:solidFill>
        </p:spPr>
        <p:txBody>
          <a:bodyPr wrap="square">
            <a:spAutoFit/>
          </a:bodyPr>
          <a:lstStyle/>
          <a:p>
            <a:pPr algn="ctr"/>
            <a:r>
              <a:rPr lang="en-US" sz="1200" b="1" dirty="0">
                <a:solidFill>
                  <a:schemeClr val="bg1"/>
                </a:solidFill>
              </a:rPr>
              <a:t>Automated system randomly choose any of the cadastral registers to fulfill the </a:t>
            </a:r>
            <a:r>
              <a:rPr lang="ru-RU" sz="1200" b="1" dirty="0">
                <a:solidFill>
                  <a:schemeClr val="bg1"/>
                </a:solidFill>
              </a:rPr>
              <a:t> </a:t>
            </a:r>
            <a:r>
              <a:rPr lang="en-US" sz="1200" b="1" dirty="0">
                <a:solidFill>
                  <a:schemeClr val="bg1"/>
                </a:solidFill>
              </a:rPr>
              <a:t>service</a:t>
            </a:r>
            <a:endParaRPr lang="uk-UA" sz="1200" b="1" dirty="0">
              <a:solidFill>
                <a:schemeClr val="bg1"/>
              </a:solidFill>
            </a:endParaRPr>
          </a:p>
        </p:txBody>
      </p:sp>
      <p:sp>
        <p:nvSpPr>
          <p:cNvPr id="56" name="Прямокутник 55"/>
          <p:cNvSpPr/>
          <p:nvPr/>
        </p:nvSpPr>
        <p:spPr>
          <a:xfrm>
            <a:off x="8884883" y="3596551"/>
            <a:ext cx="2152086" cy="461665"/>
          </a:xfrm>
          <a:prstGeom prst="rect">
            <a:avLst/>
          </a:prstGeom>
          <a:solidFill>
            <a:schemeClr val="accent1"/>
          </a:solidFill>
        </p:spPr>
        <p:txBody>
          <a:bodyPr wrap="square">
            <a:spAutoFit/>
          </a:bodyPr>
          <a:lstStyle/>
          <a:p>
            <a:pPr algn="ctr"/>
            <a:r>
              <a:rPr lang="en-US" sz="1200" b="1" dirty="0">
                <a:solidFill>
                  <a:schemeClr val="bg1"/>
                </a:solidFill>
              </a:rPr>
              <a:t>Typically it takes 5 days for the completion of the service</a:t>
            </a:r>
            <a:endParaRPr lang="uk-UA" sz="1200" b="1" dirty="0">
              <a:solidFill>
                <a:schemeClr val="bg1"/>
              </a:solidFill>
            </a:endParaRPr>
          </a:p>
        </p:txBody>
      </p:sp>
      <p:sp>
        <p:nvSpPr>
          <p:cNvPr id="57" name="Прямокутник 56"/>
          <p:cNvSpPr/>
          <p:nvPr/>
        </p:nvSpPr>
        <p:spPr>
          <a:xfrm>
            <a:off x="9593560" y="5749292"/>
            <a:ext cx="2231037" cy="830997"/>
          </a:xfrm>
          <a:prstGeom prst="rect">
            <a:avLst/>
          </a:prstGeom>
          <a:solidFill>
            <a:schemeClr val="accent1"/>
          </a:solidFill>
        </p:spPr>
        <p:txBody>
          <a:bodyPr wrap="square">
            <a:spAutoFit/>
          </a:bodyPr>
          <a:lstStyle/>
          <a:p>
            <a:pPr algn="ctr"/>
            <a:r>
              <a:rPr lang="en-US" sz="1200" b="1" dirty="0">
                <a:solidFill>
                  <a:schemeClr val="bg1"/>
                </a:solidFill>
              </a:rPr>
              <a:t>Ready service (extract, registration, </a:t>
            </a:r>
            <a:r>
              <a:rPr lang="en-US" sz="1200" b="1" dirty="0" err="1">
                <a:solidFill>
                  <a:schemeClr val="bg1"/>
                </a:solidFill>
              </a:rPr>
              <a:t>etc</a:t>
            </a:r>
            <a:r>
              <a:rPr lang="en-US" sz="1200" b="1" dirty="0">
                <a:solidFill>
                  <a:schemeClr val="bg1"/>
                </a:solidFill>
              </a:rPr>
              <a:t>) is sent to the Centre of Admin Services or to email</a:t>
            </a:r>
            <a:endParaRPr lang="uk-UA" sz="1200" b="1" dirty="0">
              <a:solidFill>
                <a:schemeClr val="bg1"/>
              </a:solidFill>
            </a:endParaRPr>
          </a:p>
        </p:txBody>
      </p:sp>
      <p:pic>
        <p:nvPicPr>
          <p:cNvPr id="59" name="Рисунок 58"/>
          <p:cNvPicPr>
            <a:picLocks noChangeAspect="1"/>
          </p:cNvPicPr>
          <p:nvPr/>
        </p:nvPicPr>
        <p:blipFill>
          <a:blip r:embed="rId12"/>
          <a:stretch>
            <a:fillRect/>
          </a:stretch>
        </p:blipFill>
        <p:spPr>
          <a:xfrm rot="16200000">
            <a:off x="2300656" y="4738658"/>
            <a:ext cx="648624" cy="666569"/>
          </a:xfrm>
          <a:prstGeom prst="rect">
            <a:avLst/>
          </a:prstGeom>
        </p:spPr>
      </p:pic>
      <p:sp>
        <p:nvSpPr>
          <p:cNvPr id="60" name="Прямокутник 59"/>
          <p:cNvSpPr/>
          <p:nvPr/>
        </p:nvSpPr>
        <p:spPr>
          <a:xfrm>
            <a:off x="3274744" y="5616532"/>
            <a:ext cx="953706" cy="307777"/>
          </a:xfrm>
          <a:prstGeom prst="rect">
            <a:avLst/>
          </a:prstGeom>
          <a:solidFill>
            <a:schemeClr val="bg1"/>
          </a:solidFill>
        </p:spPr>
        <p:txBody>
          <a:bodyPr wrap="square" lIns="0" rIns="0">
            <a:spAutoFit/>
          </a:bodyPr>
          <a:lstStyle/>
          <a:p>
            <a:pPr algn="ctr"/>
            <a:r>
              <a:rPr lang="en-US" sz="1350" dirty="0" smtClean="0">
                <a:solidFill>
                  <a:srgbClr val="0083B9"/>
                </a:solidFill>
                <a:latin typeface="Times New Roman" panose="02020603050405020304" pitchFamily="18" charset="0"/>
              </a:rPr>
              <a:t>e.land.gov.ua</a:t>
            </a:r>
            <a:endParaRPr lang="uk-UA" sz="1350" dirty="0"/>
          </a:p>
        </p:txBody>
      </p:sp>
      <p:pic>
        <p:nvPicPr>
          <p:cNvPr id="61" name="Рисунок 60"/>
          <p:cNvPicPr>
            <a:picLocks noChangeAspect="1"/>
          </p:cNvPicPr>
          <p:nvPr/>
        </p:nvPicPr>
        <p:blipFill>
          <a:blip r:embed="rId12"/>
          <a:stretch>
            <a:fillRect/>
          </a:stretch>
        </p:blipFill>
        <p:spPr>
          <a:xfrm rot="16200000">
            <a:off x="4760759" y="4738657"/>
            <a:ext cx="648624" cy="666569"/>
          </a:xfrm>
          <a:prstGeom prst="rect">
            <a:avLst/>
          </a:prstGeom>
        </p:spPr>
      </p:pic>
      <p:pic>
        <p:nvPicPr>
          <p:cNvPr id="62" name="Рисунок 61"/>
          <p:cNvPicPr>
            <a:picLocks noChangeAspect="1"/>
          </p:cNvPicPr>
          <p:nvPr/>
        </p:nvPicPr>
        <p:blipFill>
          <a:blip r:embed="rId13"/>
          <a:stretch>
            <a:fillRect/>
          </a:stretch>
        </p:blipFill>
        <p:spPr>
          <a:xfrm rot="5400000">
            <a:off x="5903442" y="4300167"/>
            <a:ext cx="406588" cy="406588"/>
          </a:xfrm>
          <a:prstGeom prst="rect">
            <a:avLst/>
          </a:prstGeom>
        </p:spPr>
      </p:pic>
      <p:pic>
        <p:nvPicPr>
          <p:cNvPr id="63" name="Рисунок 62"/>
          <p:cNvPicPr>
            <a:picLocks noChangeAspect="1"/>
          </p:cNvPicPr>
          <p:nvPr/>
        </p:nvPicPr>
        <p:blipFill>
          <a:blip r:embed="rId14"/>
          <a:stretch>
            <a:fillRect/>
          </a:stretch>
        </p:blipFill>
        <p:spPr>
          <a:xfrm>
            <a:off x="8244568" y="4403365"/>
            <a:ext cx="667208" cy="667208"/>
          </a:xfrm>
          <a:prstGeom prst="rect">
            <a:avLst/>
          </a:prstGeom>
        </p:spPr>
      </p:pic>
      <p:pic>
        <p:nvPicPr>
          <p:cNvPr id="64" name="Рисунок 63"/>
          <p:cNvPicPr>
            <a:picLocks noChangeAspect="1"/>
          </p:cNvPicPr>
          <p:nvPr/>
        </p:nvPicPr>
        <p:blipFill>
          <a:blip r:embed="rId12"/>
          <a:stretch>
            <a:fillRect/>
          </a:stretch>
        </p:blipFill>
        <p:spPr>
          <a:xfrm rot="16200000">
            <a:off x="7110602" y="4718570"/>
            <a:ext cx="648624" cy="666568"/>
          </a:xfrm>
          <a:prstGeom prst="rect">
            <a:avLst/>
          </a:prstGeom>
        </p:spPr>
      </p:pic>
      <p:pic>
        <p:nvPicPr>
          <p:cNvPr id="65" name="Рисунок 64"/>
          <p:cNvPicPr>
            <a:picLocks noChangeAspect="1"/>
          </p:cNvPicPr>
          <p:nvPr/>
        </p:nvPicPr>
        <p:blipFill>
          <a:blip r:embed="rId12"/>
          <a:stretch>
            <a:fillRect/>
          </a:stretch>
        </p:blipFill>
        <p:spPr>
          <a:xfrm rot="16200000">
            <a:off x="9496292" y="4718569"/>
            <a:ext cx="648624" cy="666569"/>
          </a:xfrm>
          <a:prstGeom prst="rect">
            <a:avLst/>
          </a:prstGeom>
        </p:spPr>
      </p:pic>
      <p:sp>
        <p:nvSpPr>
          <p:cNvPr id="66" name="Прямокутник 65"/>
          <p:cNvSpPr/>
          <p:nvPr/>
        </p:nvSpPr>
        <p:spPr>
          <a:xfrm>
            <a:off x="3499635" y="4970534"/>
            <a:ext cx="492443" cy="338554"/>
          </a:xfrm>
          <a:prstGeom prst="rect">
            <a:avLst/>
          </a:prstGeom>
        </p:spPr>
        <p:txBody>
          <a:bodyPr wrap="none">
            <a:spAutoFit/>
          </a:bodyPr>
          <a:lstStyle/>
          <a:p>
            <a:r>
              <a:rPr lang="en-US" sz="1600" b="1" dirty="0" smtClean="0">
                <a:solidFill>
                  <a:schemeClr val="bg1"/>
                </a:solidFill>
                <a:latin typeface="Times New Roman" panose="02020603050405020304" pitchFamily="18" charset="0"/>
              </a:rPr>
              <a:t>OR</a:t>
            </a:r>
            <a:endParaRPr lang="uk-UA" dirty="0"/>
          </a:p>
        </p:txBody>
      </p:sp>
      <p:pic>
        <p:nvPicPr>
          <p:cNvPr id="67" name="Рисунок 66"/>
          <p:cNvPicPr>
            <a:picLocks noChangeAspect="1"/>
          </p:cNvPicPr>
          <p:nvPr/>
        </p:nvPicPr>
        <p:blipFill>
          <a:blip r:embed="rId13"/>
          <a:stretch>
            <a:fillRect/>
          </a:stretch>
        </p:blipFill>
        <p:spPr>
          <a:xfrm rot="5400000">
            <a:off x="5917146" y="5585601"/>
            <a:ext cx="406588" cy="406588"/>
          </a:xfrm>
          <a:prstGeom prst="rect">
            <a:avLst/>
          </a:prstGeom>
        </p:spPr>
      </p:pic>
      <p:pic>
        <p:nvPicPr>
          <p:cNvPr id="68" name="Рисунок 67"/>
          <p:cNvPicPr>
            <a:picLocks noChangeAspect="1"/>
          </p:cNvPicPr>
          <p:nvPr/>
        </p:nvPicPr>
        <p:blipFill>
          <a:blip r:embed="rId14"/>
          <a:stretch>
            <a:fillRect/>
          </a:stretch>
        </p:blipFill>
        <p:spPr>
          <a:xfrm>
            <a:off x="5794306" y="6032260"/>
            <a:ext cx="673207" cy="673207"/>
          </a:xfrm>
          <a:prstGeom prst="rect">
            <a:avLst/>
          </a:prstGeom>
        </p:spPr>
      </p:pic>
    </p:spTree>
    <p:extLst>
      <p:ext uri="{BB962C8B-B14F-4D97-AF65-F5344CB8AC3E}">
        <p14:creationId xmlns:p14="http://schemas.microsoft.com/office/powerpoint/2010/main" val="232088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3">
            <a:extLst>
              <a:ext uri="{FF2B5EF4-FFF2-40B4-BE49-F238E27FC236}">
                <a16:creationId xmlns:a16="http://schemas.microsoft.com/office/drawing/2014/main" id="{341CA902-54F3-41D0-8DFE-06F497B9C3F9}"/>
              </a:ext>
            </a:extLst>
          </p:cNvPr>
          <p:cNvSpPr>
            <a:spLocks noGrp="1"/>
          </p:cNvSpPr>
          <p:nvPr>
            <p:ph type="title"/>
          </p:nvPr>
        </p:nvSpPr>
        <p:spPr>
          <a:xfrm>
            <a:off x="457201" y="158295"/>
            <a:ext cx="8817828" cy="608789"/>
          </a:xfrm>
        </p:spPr>
        <p:txBody>
          <a:bodyPr anchor="ctr">
            <a:normAutofit/>
          </a:bodyPr>
          <a:lstStyle/>
          <a:p>
            <a:pPr algn="ctr"/>
            <a:r>
              <a:rPr lang="en-US" sz="2000" b="1" dirty="0">
                <a:latin typeface="Lato Regular"/>
              </a:rPr>
              <a:t>Dynamics of land parcels’ registrations</a:t>
            </a:r>
            <a:endParaRPr lang="ru-RU" sz="2000" b="1" dirty="0">
              <a:latin typeface="Lato Regular"/>
            </a:endParaRPr>
          </a:p>
        </p:txBody>
      </p:sp>
      <p:sp>
        <p:nvSpPr>
          <p:cNvPr id="49" name="Заголовок 1">
            <a:extLst>
              <a:ext uri="{FF2B5EF4-FFF2-40B4-BE49-F238E27FC236}">
                <a16:creationId xmlns:a16="http://schemas.microsoft.com/office/drawing/2014/main" id="{0E07EACB-9ACE-4126-BEA5-A5B4F775C63E}"/>
              </a:ext>
            </a:extLst>
          </p:cNvPr>
          <p:cNvSpPr txBox="1">
            <a:spLocks/>
          </p:cNvSpPr>
          <p:nvPr/>
        </p:nvSpPr>
        <p:spPr>
          <a:xfrm>
            <a:off x="1025237" y="421510"/>
            <a:ext cx="9014800" cy="11432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uk-UA" sz="2800" b="1" kern="1200" dirty="0">
                <a:solidFill>
                  <a:srgbClr val="16546A"/>
                </a:solidFill>
                <a:latin typeface="+mj-lt"/>
                <a:ea typeface="+mj-ea"/>
                <a:cs typeface="+mj-cs"/>
              </a:defRPr>
            </a:lvl1pPr>
          </a:lstStyle>
          <a:p>
            <a:r>
              <a:rPr lang="ru-RU"/>
              <a:t/>
            </a:r>
            <a:br>
              <a:rPr lang="ru-RU"/>
            </a:br>
            <a:endParaRPr lang="ru-RU"/>
          </a:p>
        </p:txBody>
      </p:sp>
      <p:graphicFrame>
        <p:nvGraphicFramePr>
          <p:cNvPr id="50" name="Діаграма 4">
            <a:extLst>
              <a:ext uri="{FF2B5EF4-FFF2-40B4-BE49-F238E27FC236}">
                <a16:creationId xmlns:a16="http://schemas.microsoft.com/office/drawing/2014/main" id="{4F39FFE4-31D4-405E-8624-5EED78012BF9}"/>
              </a:ext>
            </a:extLst>
          </p:cNvPr>
          <p:cNvGraphicFramePr/>
          <p:nvPr>
            <p:extLst/>
          </p:nvPr>
        </p:nvGraphicFramePr>
        <p:xfrm>
          <a:off x="1066800" y="1619180"/>
          <a:ext cx="10439400" cy="4605246"/>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a:extLst>
              <a:ext uri="{FF2B5EF4-FFF2-40B4-BE49-F238E27FC236}">
                <a16:creationId xmlns:a16="http://schemas.microsoft.com/office/drawing/2014/main" id="{E786E383-6AAF-4925-B295-F88C93A4493E}"/>
              </a:ext>
            </a:extLst>
          </p:cNvPr>
          <p:cNvSpPr txBox="1"/>
          <p:nvPr/>
        </p:nvSpPr>
        <p:spPr>
          <a:xfrm>
            <a:off x="2187191" y="2455508"/>
            <a:ext cx="990600" cy="307777"/>
          </a:xfrm>
          <a:prstGeom prst="rect">
            <a:avLst/>
          </a:prstGeom>
          <a:solidFill>
            <a:srgbClr val="16546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latin typeface="Lato Regular"/>
              </a:rPr>
              <a:t>1.2 </a:t>
            </a:r>
            <a:r>
              <a:rPr lang="en-US" sz="1400" b="1" dirty="0" err="1" smtClean="0">
                <a:latin typeface="Lato Regular"/>
              </a:rPr>
              <a:t>mln</a:t>
            </a:r>
            <a:r>
              <a:rPr lang="en-US" sz="1400" b="1" dirty="0" smtClean="0">
                <a:latin typeface="Lato Regular"/>
              </a:rPr>
              <a:t>.</a:t>
            </a:r>
            <a:endParaRPr lang="ru-RU" sz="1400" b="1" dirty="0">
              <a:latin typeface="Lato Regular"/>
            </a:endParaRPr>
          </a:p>
        </p:txBody>
      </p:sp>
      <p:sp>
        <p:nvSpPr>
          <p:cNvPr id="52" name="TextBox 51">
            <a:extLst>
              <a:ext uri="{FF2B5EF4-FFF2-40B4-BE49-F238E27FC236}">
                <a16:creationId xmlns:a16="http://schemas.microsoft.com/office/drawing/2014/main" id="{4B7D3AE4-1402-491B-BDFC-FE54FD742082}"/>
              </a:ext>
            </a:extLst>
          </p:cNvPr>
          <p:cNvSpPr txBox="1"/>
          <p:nvPr/>
        </p:nvSpPr>
        <p:spPr>
          <a:xfrm>
            <a:off x="3048000" y="3445724"/>
            <a:ext cx="756000" cy="307777"/>
          </a:xfrm>
          <a:prstGeom prst="rect">
            <a:avLst/>
          </a:prstGeom>
          <a:solidFill>
            <a:srgbClr val="16546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latin typeface="Lato Regular"/>
              </a:rPr>
              <a:t>877.7</a:t>
            </a:r>
            <a:endParaRPr lang="ru-RU" sz="1400" b="1" dirty="0">
              <a:latin typeface="Lato Regular"/>
            </a:endParaRPr>
          </a:p>
        </p:txBody>
      </p:sp>
      <p:sp>
        <p:nvSpPr>
          <p:cNvPr id="53" name="TextBox 52">
            <a:extLst>
              <a:ext uri="{FF2B5EF4-FFF2-40B4-BE49-F238E27FC236}">
                <a16:creationId xmlns:a16="http://schemas.microsoft.com/office/drawing/2014/main" id="{CEEC1F59-EE00-4446-9457-394F3224F3EE}"/>
              </a:ext>
            </a:extLst>
          </p:cNvPr>
          <p:cNvSpPr txBox="1"/>
          <p:nvPr/>
        </p:nvSpPr>
        <p:spPr>
          <a:xfrm>
            <a:off x="3886200" y="3767914"/>
            <a:ext cx="756000" cy="307777"/>
          </a:xfrm>
          <a:prstGeom prst="rect">
            <a:avLst/>
          </a:prstGeom>
          <a:solidFill>
            <a:srgbClr val="16546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latin typeface="Lato Regular"/>
              </a:rPr>
              <a:t>726.3 </a:t>
            </a:r>
            <a:endParaRPr lang="ru-RU" sz="1400" b="1" dirty="0">
              <a:latin typeface="Lato Regular"/>
            </a:endParaRPr>
          </a:p>
        </p:txBody>
      </p:sp>
      <p:sp>
        <p:nvSpPr>
          <p:cNvPr id="54" name="TextBox 53">
            <a:extLst>
              <a:ext uri="{FF2B5EF4-FFF2-40B4-BE49-F238E27FC236}">
                <a16:creationId xmlns:a16="http://schemas.microsoft.com/office/drawing/2014/main" id="{F40B21AF-18B7-4E8D-A069-68117E4D8BC9}"/>
              </a:ext>
            </a:extLst>
          </p:cNvPr>
          <p:cNvSpPr txBox="1"/>
          <p:nvPr/>
        </p:nvSpPr>
        <p:spPr>
          <a:xfrm>
            <a:off x="4776637" y="3354969"/>
            <a:ext cx="756000" cy="307777"/>
          </a:xfrm>
          <a:prstGeom prst="rect">
            <a:avLst/>
          </a:prstGeom>
          <a:solidFill>
            <a:srgbClr val="16546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latin typeface="Lato Regular"/>
              </a:rPr>
              <a:t>936.4 </a:t>
            </a:r>
            <a:endParaRPr lang="ru-RU" sz="1400" b="1" dirty="0">
              <a:latin typeface="Lato Regular"/>
            </a:endParaRPr>
          </a:p>
        </p:txBody>
      </p:sp>
      <p:sp>
        <p:nvSpPr>
          <p:cNvPr id="55" name="TextBox 54">
            <a:extLst>
              <a:ext uri="{FF2B5EF4-FFF2-40B4-BE49-F238E27FC236}">
                <a16:creationId xmlns:a16="http://schemas.microsoft.com/office/drawing/2014/main" id="{C28BBF78-2C65-4E4C-88A0-7E8C53AB7F71}"/>
              </a:ext>
            </a:extLst>
          </p:cNvPr>
          <p:cNvSpPr txBox="1"/>
          <p:nvPr/>
        </p:nvSpPr>
        <p:spPr>
          <a:xfrm>
            <a:off x="5322696" y="2883616"/>
            <a:ext cx="990599" cy="307777"/>
          </a:xfrm>
          <a:prstGeom prst="rect">
            <a:avLst/>
          </a:prstGeom>
          <a:solidFill>
            <a:srgbClr val="16546A"/>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latin typeface="Lato Regular"/>
              </a:rPr>
              <a:t>1.1 </a:t>
            </a:r>
            <a:r>
              <a:rPr lang="en-US" sz="1400" b="1" dirty="0" err="1" smtClean="0">
                <a:latin typeface="Lato Regular"/>
              </a:rPr>
              <a:t>mln</a:t>
            </a:r>
            <a:r>
              <a:rPr lang="en-US" sz="1400" b="1" dirty="0" smtClean="0">
                <a:latin typeface="Lato Regular"/>
              </a:rPr>
              <a:t>. </a:t>
            </a:r>
            <a:endParaRPr lang="ru-RU" sz="1400" b="1" dirty="0">
              <a:latin typeface="Lato Regular"/>
            </a:endParaRPr>
          </a:p>
        </p:txBody>
      </p:sp>
      <p:sp>
        <p:nvSpPr>
          <p:cNvPr id="56" name="TextBox 55">
            <a:extLst>
              <a:ext uri="{FF2B5EF4-FFF2-40B4-BE49-F238E27FC236}">
                <a16:creationId xmlns:a16="http://schemas.microsoft.com/office/drawing/2014/main" id="{A9BD2647-0711-4D56-B544-B9CB2AC92FC8}"/>
              </a:ext>
            </a:extLst>
          </p:cNvPr>
          <p:cNvSpPr txBox="1"/>
          <p:nvPr/>
        </p:nvSpPr>
        <p:spPr>
          <a:xfrm>
            <a:off x="6400800" y="2763285"/>
            <a:ext cx="903714" cy="307777"/>
          </a:xfrm>
          <a:prstGeom prst="rect">
            <a:avLst/>
          </a:prstGeom>
          <a:solidFill>
            <a:srgbClr val="16546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400" b="1" dirty="0">
                <a:latin typeface="Lato Regular"/>
              </a:rPr>
              <a:t>1.2 </a:t>
            </a:r>
            <a:r>
              <a:rPr lang="en-US" sz="1400" b="1" dirty="0" err="1" smtClean="0">
                <a:latin typeface="Lato Regular"/>
              </a:rPr>
              <a:t>mln</a:t>
            </a:r>
            <a:r>
              <a:rPr lang="en-US" sz="1400" b="1" dirty="0" smtClean="0">
                <a:latin typeface="Lato Regular"/>
              </a:rPr>
              <a:t>. </a:t>
            </a:r>
            <a:endParaRPr lang="ru-RU" sz="1400" b="1" dirty="0">
              <a:latin typeface="Lato Regular"/>
            </a:endParaRPr>
          </a:p>
        </p:txBody>
      </p:sp>
      <p:sp>
        <p:nvSpPr>
          <p:cNvPr id="59" name="Прямокутник 16">
            <a:extLst>
              <a:ext uri="{FF2B5EF4-FFF2-40B4-BE49-F238E27FC236}">
                <a16:creationId xmlns:a16="http://schemas.microsoft.com/office/drawing/2014/main" id="{207DEBDB-B2A8-4EDE-B940-012B3D87E84E}"/>
              </a:ext>
            </a:extLst>
          </p:cNvPr>
          <p:cNvSpPr/>
          <p:nvPr/>
        </p:nvSpPr>
        <p:spPr>
          <a:xfrm>
            <a:off x="2187191" y="6243802"/>
            <a:ext cx="8252209" cy="584775"/>
          </a:xfrm>
          <a:prstGeom prst="rect">
            <a:avLst/>
          </a:prstGeom>
        </p:spPr>
        <p:txBody>
          <a:bodyPr wrap="square">
            <a:spAutoFit/>
          </a:bodyPr>
          <a:lstStyle/>
          <a:p>
            <a:pPr algn="ctr"/>
            <a:r>
              <a:rPr lang="en-US" sz="1600" b="1" dirty="0">
                <a:solidFill>
                  <a:srgbClr val="FF0000"/>
                </a:solidFill>
                <a:latin typeface="Lato Regular"/>
              </a:rPr>
              <a:t>Obtaining the land into ownership is prohibited </a:t>
            </a:r>
          </a:p>
          <a:p>
            <a:pPr algn="ctr"/>
            <a:r>
              <a:rPr lang="en-US" sz="1600" b="1" dirty="0">
                <a:solidFill>
                  <a:srgbClr val="FF0000"/>
                </a:solidFill>
                <a:latin typeface="Lato Regular"/>
              </a:rPr>
              <a:t>during the martial period</a:t>
            </a:r>
            <a:endParaRPr lang="ru-RU" sz="1600" dirty="0">
              <a:solidFill>
                <a:srgbClr val="FF0000"/>
              </a:solidFill>
            </a:endParaRPr>
          </a:p>
        </p:txBody>
      </p:sp>
      <p:sp>
        <p:nvSpPr>
          <p:cNvPr id="12" name="Прямокутник 11"/>
          <p:cNvSpPr/>
          <p:nvPr/>
        </p:nvSpPr>
        <p:spPr>
          <a:xfrm>
            <a:off x="10515600" y="4075691"/>
            <a:ext cx="1096450" cy="309473"/>
          </a:xfrm>
          <a:prstGeom prst="rect">
            <a:avLst/>
          </a:prstGeom>
          <a:solidFill>
            <a:srgbClr val="16546A"/>
          </a:solidFill>
          <a:ln w="12700" cap="flat">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uk-UA" sz="1400" b="1" dirty="0" smtClean="0">
                <a:solidFill>
                  <a:schemeClr val="bg1"/>
                </a:solidFill>
                <a:latin typeface="Lato Regular"/>
              </a:rPr>
              <a:t>518.6</a:t>
            </a:r>
            <a:endParaRPr lang="uk-UA" sz="1400" b="1" dirty="0">
              <a:solidFill>
                <a:schemeClr val="bg1"/>
              </a:solidFill>
              <a:latin typeface="Lato Regular"/>
            </a:endParaRPr>
          </a:p>
        </p:txBody>
      </p:sp>
    </p:spTree>
    <p:extLst>
      <p:ext uri="{BB962C8B-B14F-4D97-AF65-F5344CB8AC3E}">
        <p14:creationId xmlns:p14="http://schemas.microsoft.com/office/powerpoint/2010/main" val="25316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кутник 3">
            <a:extLst>
              <a:ext uri="{FF2B5EF4-FFF2-40B4-BE49-F238E27FC236}">
                <a16:creationId xmlns:a16="http://schemas.microsoft.com/office/drawing/2014/main" id="{CEDE2346-96C4-4343-967F-1400FEB8FDB8}"/>
              </a:ext>
            </a:extLst>
          </p:cNvPr>
          <p:cNvSpPr/>
          <p:nvPr/>
        </p:nvSpPr>
        <p:spPr>
          <a:xfrm>
            <a:off x="1234193" y="0"/>
            <a:ext cx="7234989" cy="5966050"/>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j-lt"/>
              <a:ea typeface="+mj-ea"/>
              <a:cs typeface="+mj-cs"/>
              <a:sym typeface="Calibri"/>
            </a:endParaRPr>
          </a:p>
        </p:txBody>
      </p:sp>
      <p:sp>
        <p:nvSpPr>
          <p:cNvPr id="13" name="Заголовок 3">
            <a:extLst>
              <a:ext uri="{FF2B5EF4-FFF2-40B4-BE49-F238E27FC236}">
                <a16:creationId xmlns:a16="http://schemas.microsoft.com/office/drawing/2014/main" id="{F83191F5-1537-4BBA-9812-82D87E644FAB}"/>
              </a:ext>
            </a:extLst>
          </p:cNvPr>
          <p:cNvSpPr txBox="1">
            <a:spLocks/>
          </p:cNvSpPr>
          <p:nvPr/>
        </p:nvSpPr>
        <p:spPr>
          <a:xfrm>
            <a:off x="471961" y="117655"/>
            <a:ext cx="8839200" cy="7031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ctr" defTabSz="914400" rtl="0" latinLnBrk="0">
              <a:lnSpc>
                <a:spcPct val="90000"/>
              </a:lnSpc>
              <a:spcBef>
                <a:spcPts val="0"/>
              </a:spcBef>
              <a:spcAft>
                <a:spcPts val="0"/>
              </a:spcAft>
              <a:buClrTx/>
              <a:buSzTx/>
              <a:buFontTx/>
              <a:buNone/>
              <a:tabLst/>
              <a:defRPr sz="2800" b="0" i="0" u="none" strike="noStrike" cap="none" spc="0" baseline="0">
                <a:ln>
                  <a:noFill/>
                </a:ln>
                <a:solidFill>
                  <a:srgbClr val="16546A"/>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000000"/>
                </a:solidFill>
                <a:uFillTx/>
                <a:latin typeface="Calibri Light"/>
                <a:ea typeface="Calibri Light"/>
                <a:cs typeface="Calibri Light"/>
                <a:sym typeface="Calibri Light"/>
              </a:defRPr>
            </a:lvl9pPr>
          </a:lstStyle>
          <a:p>
            <a:r>
              <a:rPr lang="en-US" sz="2000" b="1" dirty="0">
                <a:latin typeface="Lato Regular"/>
              </a:rPr>
              <a:t>Dynamics of extracts from State Land </a:t>
            </a:r>
            <a:r>
              <a:rPr lang="en-US" sz="2000" b="1" dirty="0" err="1">
                <a:latin typeface="Lato Regular"/>
              </a:rPr>
              <a:t>Cadastre</a:t>
            </a:r>
            <a:endParaRPr lang="uk-UA" sz="2000" dirty="0">
              <a:latin typeface="Lato Regular"/>
            </a:endParaRPr>
          </a:p>
        </p:txBody>
      </p:sp>
      <p:sp>
        <p:nvSpPr>
          <p:cNvPr id="14" name="Заголовок 1">
            <a:extLst>
              <a:ext uri="{FF2B5EF4-FFF2-40B4-BE49-F238E27FC236}">
                <a16:creationId xmlns:a16="http://schemas.microsoft.com/office/drawing/2014/main" id="{3579E5CF-C600-4269-B6E3-F93C8FC8CFF3}"/>
              </a:ext>
            </a:extLst>
          </p:cNvPr>
          <p:cNvSpPr>
            <a:spLocks noGrp="1"/>
          </p:cNvSpPr>
          <p:nvPr/>
        </p:nvSpPr>
        <p:spPr>
          <a:xfrm>
            <a:off x="1025237" y="95809"/>
            <a:ext cx="8285924" cy="72496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B87A1"/>
              </a:buClr>
              <a:buSzPts val="3600"/>
              <a:buFont typeface="Dosis Light"/>
              <a:buNone/>
              <a:defRPr sz="3200" b="0" i="0" u="none" strike="noStrike" cap="none">
                <a:solidFill>
                  <a:srgbClr val="0B87A1"/>
                </a:solidFill>
                <a:latin typeface="Verdana" panose="020B0604030504040204" pitchFamily="34" charset="0"/>
                <a:ea typeface="Verdana" panose="020B0604030504040204" pitchFamily="34" charset="0"/>
                <a:cs typeface="Verdana" panose="020B0604030504040204" pitchFamily="34" charset="0"/>
                <a:sym typeface="Dosis Light"/>
              </a:defRPr>
            </a:lvl1pPr>
            <a:lvl2pPr lvl="1">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2pPr>
            <a:lvl3pPr lvl="2">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3pPr>
            <a:lvl4pPr lvl="3">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4pPr>
            <a:lvl5pPr lvl="4">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5pPr>
            <a:lvl6pPr lvl="5">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6pPr>
            <a:lvl7pPr lvl="6">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7pPr>
            <a:lvl8pPr lvl="7">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8pPr>
            <a:lvl9pPr lvl="8">
              <a:spcBef>
                <a:spcPts val="0"/>
              </a:spcBef>
              <a:spcAft>
                <a:spcPts val="0"/>
              </a:spcAft>
              <a:buClr>
                <a:srgbClr val="0B87A1"/>
              </a:buClr>
              <a:buSzPts val="3600"/>
              <a:buFont typeface="Dosis Light"/>
              <a:buNone/>
              <a:defRPr sz="3600">
                <a:solidFill>
                  <a:srgbClr val="0B87A1"/>
                </a:solidFill>
                <a:latin typeface="Dosis Light"/>
                <a:ea typeface="Dosis Light"/>
                <a:cs typeface="Dosis Light"/>
                <a:sym typeface="Dosis Light"/>
              </a:defRPr>
            </a:lvl9pPr>
          </a:lstStyle>
          <a:p>
            <a:r>
              <a:rPr lang="uk-UA" dirty="0"/>
              <a:t/>
            </a:r>
            <a:br>
              <a:rPr lang="uk-UA" dirty="0"/>
            </a:br>
            <a:endParaRPr lang="uk-UA" dirty="0"/>
          </a:p>
        </p:txBody>
      </p:sp>
      <p:graphicFrame>
        <p:nvGraphicFramePr>
          <p:cNvPr id="15" name="Діаграма 6">
            <a:extLst>
              <a:ext uri="{FF2B5EF4-FFF2-40B4-BE49-F238E27FC236}">
                <a16:creationId xmlns:a16="http://schemas.microsoft.com/office/drawing/2014/main" id="{5E109A53-0932-4BB0-AE8B-7BB3214CAE89}"/>
              </a:ext>
            </a:extLst>
          </p:cNvPr>
          <p:cNvGraphicFramePr/>
          <p:nvPr>
            <p:extLst/>
          </p:nvPr>
        </p:nvGraphicFramePr>
        <p:xfrm>
          <a:off x="450875" y="1827925"/>
          <a:ext cx="4480524" cy="4392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27D7427D-FAA7-4977-A276-C9BA3532A822}"/>
              </a:ext>
            </a:extLst>
          </p:cNvPr>
          <p:cNvSpPr txBox="1"/>
          <p:nvPr/>
        </p:nvSpPr>
        <p:spPr>
          <a:xfrm>
            <a:off x="330775" y="1173942"/>
            <a:ext cx="4789339"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US" sz="2000" b="1" dirty="0">
                <a:solidFill>
                  <a:srgbClr val="002060"/>
                </a:solidFill>
                <a:latin typeface="Lato Regular"/>
                <a:sym typeface="Calibri"/>
              </a:rPr>
              <a:t>Extracts from State Land </a:t>
            </a:r>
            <a:r>
              <a:rPr lang="en-US" sz="2000" b="1" dirty="0" err="1">
                <a:solidFill>
                  <a:srgbClr val="002060"/>
                </a:solidFill>
                <a:latin typeface="Lato Regular"/>
                <a:sym typeface="Calibri"/>
              </a:rPr>
              <a:t>Cadastre</a:t>
            </a:r>
            <a:r>
              <a:rPr lang="en-US" sz="2000" b="1" dirty="0">
                <a:solidFill>
                  <a:srgbClr val="002060"/>
                </a:solidFill>
                <a:latin typeface="Lato Regular"/>
                <a:sym typeface="Calibri"/>
              </a:rPr>
              <a:t> </a:t>
            </a:r>
          </a:p>
        </p:txBody>
      </p:sp>
      <p:graphicFrame>
        <p:nvGraphicFramePr>
          <p:cNvPr id="18" name="Діаграма 9">
            <a:extLst>
              <a:ext uri="{FF2B5EF4-FFF2-40B4-BE49-F238E27FC236}">
                <a16:creationId xmlns:a16="http://schemas.microsoft.com/office/drawing/2014/main" id="{5EC40061-1918-4490-BC42-345AE1203D8E}"/>
              </a:ext>
            </a:extLst>
          </p:cNvPr>
          <p:cNvGraphicFramePr/>
          <p:nvPr>
            <p:extLst/>
          </p:nvPr>
        </p:nvGraphicFramePr>
        <p:xfrm>
          <a:off x="4957011" y="3841738"/>
          <a:ext cx="7036067" cy="3016261"/>
        </p:xfrm>
        <a:graphic>
          <a:graphicData uri="http://schemas.openxmlformats.org/drawingml/2006/chart">
            <c:chart xmlns:c="http://schemas.openxmlformats.org/drawingml/2006/chart" xmlns:r="http://schemas.openxmlformats.org/officeDocument/2006/relationships" r:id="rId4"/>
          </a:graphicData>
        </a:graphic>
      </p:graphicFrame>
      <p:sp>
        <p:nvSpPr>
          <p:cNvPr id="32" name="TextBox 31">
            <a:extLst>
              <a:ext uri="{FF2B5EF4-FFF2-40B4-BE49-F238E27FC236}">
                <a16:creationId xmlns:a16="http://schemas.microsoft.com/office/drawing/2014/main" id="{FDA6A715-FCCD-4E64-A2C5-C7C635391E25}"/>
              </a:ext>
            </a:extLst>
          </p:cNvPr>
          <p:cNvSpPr txBox="1"/>
          <p:nvPr/>
        </p:nvSpPr>
        <p:spPr>
          <a:xfrm>
            <a:off x="7241515" y="1501603"/>
            <a:ext cx="3034471" cy="3807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hangingPunct="0"/>
            <a:r>
              <a:rPr lang="en-US" b="1" dirty="0">
                <a:solidFill>
                  <a:srgbClr val="000000"/>
                </a:solidFill>
                <a:latin typeface="Lato Regular"/>
                <a:sym typeface="Calibri"/>
              </a:rPr>
              <a:t>Share of on-line extracts</a:t>
            </a:r>
          </a:p>
        </p:txBody>
      </p:sp>
      <p:sp>
        <p:nvSpPr>
          <p:cNvPr id="34" name="Овал 33">
            <a:extLst>
              <a:ext uri="{FF2B5EF4-FFF2-40B4-BE49-F238E27FC236}">
                <a16:creationId xmlns:a16="http://schemas.microsoft.com/office/drawing/2014/main" id="{7559D6F2-C6DA-490A-B9B8-475BC88D1605}"/>
              </a:ext>
            </a:extLst>
          </p:cNvPr>
          <p:cNvSpPr/>
          <p:nvPr/>
        </p:nvSpPr>
        <p:spPr>
          <a:xfrm>
            <a:off x="6629400" y="2086998"/>
            <a:ext cx="1124451" cy="1116000"/>
          </a:xfrm>
          <a:prstGeom prst="ellipse">
            <a:avLst/>
          </a:prstGeom>
          <a:noFill/>
          <a:ln w="15875" cap="flat">
            <a:solidFill>
              <a:srgbClr val="16546A"/>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smtClean="0">
                <a:ln>
                  <a:noFill/>
                </a:ln>
                <a:solidFill>
                  <a:srgbClr val="000000"/>
                </a:solidFill>
                <a:effectLst/>
                <a:uFillTx/>
                <a:latin typeface="Lato Regular"/>
                <a:sym typeface="Calibri"/>
              </a:rPr>
              <a:t>2</a:t>
            </a:r>
            <a:r>
              <a:rPr kumimoji="0" lang="uk-UA" sz="1800" b="1" i="0" u="none" strike="noStrike" cap="none" spc="0" normalizeH="0" baseline="0" dirty="0" smtClean="0">
                <a:ln>
                  <a:noFill/>
                </a:ln>
                <a:solidFill>
                  <a:srgbClr val="000000"/>
                </a:solidFill>
                <a:effectLst/>
                <a:uFillTx/>
                <a:latin typeface="Lato Regular"/>
                <a:sym typeface="Calibri"/>
              </a:rPr>
              <a:t>5</a:t>
            </a:r>
            <a:r>
              <a:rPr kumimoji="0" lang="en-US" sz="1800" b="1" i="0" u="none" strike="noStrike" cap="none" spc="0" normalizeH="0" baseline="0" dirty="0" smtClean="0">
                <a:ln>
                  <a:noFill/>
                </a:ln>
                <a:solidFill>
                  <a:srgbClr val="000000"/>
                </a:solidFill>
                <a:effectLst/>
                <a:uFillTx/>
                <a:latin typeface="Lato Regular"/>
                <a:sym typeface="Calibri"/>
              </a:rPr>
              <a:t> </a:t>
            </a:r>
            <a:r>
              <a:rPr kumimoji="0" lang="en-US" sz="1800" b="1" i="0" u="none" strike="noStrike" cap="none" spc="0" normalizeH="0" baseline="0" dirty="0">
                <a:ln>
                  <a:noFill/>
                </a:ln>
                <a:solidFill>
                  <a:srgbClr val="000000"/>
                </a:solidFill>
                <a:effectLst/>
                <a:uFillTx/>
                <a:latin typeface="Lato Regular"/>
                <a:sym typeface="Calibri"/>
              </a:rPr>
              <a:t>%</a:t>
            </a:r>
            <a:endParaRPr kumimoji="0" lang="ru-RU" sz="1800" b="1" i="0" u="none" strike="noStrike" cap="none" spc="0" normalizeH="0" baseline="0" dirty="0">
              <a:ln>
                <a:noFill/>
              </a:ln>
              <a:solidFill>
                <a:srgbClr val="000000"/>
              </a:solidFill>
              <a:effectLst/>
              <a:uFillTx/>
              <a:latin typeface="Lato Regular"/>
              <a:sym typeface="Calibri"/>
            </a:endParaRPr>
          </a:p>
        </p:txBody>
      </p:sp>
      <p:sp>
        <p:nvSpPr>
          <p:cNvPr id="37" name="Прямокутник 29">
            <a:extLst>
              <a:ext uri="{FF2B5EF4-FFF2-40B4-BE49-F238E27FC236}">
                <a16:creationId xmlns:a16="http://schemas.microsoft.com/office/drawing/2014/main" id="{F402F006-759F-4D8A-9CBA-8EED121339DA}"/>
              </a:ext>
            </a:extLst>
          </p:cNvPr>
          <p:cNvSpPr/>
          <p:nvPr/>
        </p:nvSpPr>
        <p:spPr>
          <a:xfrm>
            <a:off x="6865764" y="3234787"/>
            <a:ext cx="651722" cy="369330"/>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b="1" dirty="0">
                <a:latin typeface="Lato Regular"/>
              </a:rPr>
              <a:t>2021</a:t>
            </a:r>
            <a:endParaRPr lang="ru-RU" b="1" dirty="0">
              <a:latin typeface="Lato Regular"/>
            </a:endParaRPr>
          </a:p>
        </p:txBody>
      </p:sp>
      <p:sp>
        <p:nvSpPr>
          <p:cNvPr id="42" name="Прямокутник 31">
            <a:extLst>
              <a:ext uri="{FF2B5EF4-FFF2-40B4-BE49-F238E27FC236}">
                <a16:creationId xmlns:a16="http://schemas.microsoft.com/office/drawing/2014/main" id="{DD611B34-2236-4E76-BD4B-7964DDB12EF2}"/>
              </a:ext>
            </a:extLst>
          </p:cNvPr>
          <p:cNvSpPr/>
          <p:nvPr/>
        </p:nvSpPr>
        <p:spPr>
          <a:xfrm>
            <a:off x="8416078" y="3200400"/>
            <a:ext cx="651722" cy="369330"/>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b="1" dirty="0">
                <a:latin typeface="Lato Regular"/>
              </a:rPr>
              <a:t>2022</a:t>
            </a:r>
            <a:endParaRPr lang="ru-RU" b="1" dirty="0">
              <a:latin typeface="Lato Regular"/>
            </a:endParaRPr>
          </a:p>
        </p:txBody>
      </p:sp>
      <p:sp>
        <p:nvSpPr>
          <p:cNvPr id="28" name="Овал 27">
            <a:extLst>
              <a:ext uri="{FF2B5EF4-FFF2-40B4-BE49-F238E27FC236}">
                <a16:creationId xmlns:a16="http://schemas.microsoft.com/office/drawing/2014/main" id="{97478771-1F36-4181-BEF4-209B4A698517}"/>
              </a:ext>
            </a:extLst>
          </p:cNvPr>
          <p:cNvSpPr/>
          <p:nvPr/>
        </p:nvSpPr>
        <p:spPr>
          <a:xfrm>
            <a:off x="8153400" y="2021514"/>
            <a:ext cx="1219200" cy="1161127"/>
          </a:xfrm>
          <a:prstGeom prst="ellipse">
            <a:avLst/>
          </a:prstGeom>
          <a:noFill/>
          <a:ln w="15875" cap="flat">
            <a:solidFill>
              <a:srgbClr val="16546A"/>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j-lt"/>
              <a:ea typeface="+mj-ea"/>
              <a:cs typeface="+mj-cs"/>
              <a:sym typeface="Calibri"/>
            </a:endParaRPr>
          </a:p>
        </p:txBody>
      </p:sp>
      <p:sp>
        <p:nvSpPr>
          <p:cNvPr id="2" name="Прямокутник 1"/>
          <p:cNvSpPr/>
          <p:nvPr/>
        </p:nvSpPr>
        <p:spPr>
          <a:xfrm>
            <a:off x="8433549" y="2438400"/>
            <a:ext cx="710451" cy="369332"/>
          </a:xfrm>
          <a:prstGeom prst="rect">
            <a:avLst/>
          </a:prstGeom>
        </p:spPr>
        <p:txBody>
          <a:bodyPr wrap="none">
            <a:spAutoFit/>
          </a:bodyPr>
          <a:lstStyle/>
          <a:p>
            <a:pPr algn="ctr" hangingPunct="0"/>
            <a:r>
              <a:rPr lang="uk-UA" b="1" dirty="0" smtClean="0">
                <a:solidFill>
                  <a:srgbClr val="000000"/>
                </a:solidFill>
                <a:latin typeface="Lato Regular"/>
                <a:sym typeface="Calibri"/>
              </a:rPr>
              <a:t>41</a:t>
            </a:r>
            <a:r>
              <a:rPr lang="en-US" b="1" dirty="0" smtClean="0">
                <a:solidFill>
                  <a:srgbClr val="000000"/>
                </a:solidFill>
                <a:latin typeface="Lato Regular"/>
                <a:sym typeface="Calibri"/>
              </a:rPr>
              <a:t> </a:t>
            </a:r>
            <a:r>
              <a:rPr lang="en-US" b="1" dirty="0">
                <a:solidFill>
                  <a:srgbClr val="000000"/>
                </a:solidFill>
                <a:latin typeface="Lato Regular"/>
                <a:sym typeface="Calibri"/>
              </a:rPr>
              <a:t>%</a:t>
            </a:r>
            <a:endParaRPr lang="ru-RU" b="1" dirty="0">
              <a:solidFill>
                <a:srgbClr val="000000"/>
              </a:solidFill>
              <a:latin typeface="Lato Regular"/>
              <a:sym typeface="Calibri"/>
            </a:endParaRPr>
          </a:p>
        </p:txBody>
      </p:sp>
      <p:sp>
        <p:nvSpPr>
          <p:cNvPr id="16" name="Прямокутник 15"/>
          <p:cNvSpPr/>
          <p:nvPr/>
        </p:nvSpPr>
        <p:spPr>
          <a:xfrm>
            <a:off x="3728520" y="3841738"/>
            <a:ext cx="759628" cy="277004"/>
          </a:xfrm>
          <a:prstGeom prst="rect">
            <a:avLst/>
          </a:prstGeom>
          <a:solidFill>
            <a:schemeClr val="tx2">
              <a:lumMod val="40000"/>
              <a:lumOff val="60000"/>
            </a:schemeClr>
          </a:solidFill>
          <a:ln>
            <a:noFill/>
          </a:ln>
          <a:effectLst>
            <a:outerShdw blurRad="107950" dist="12700" dir="5400000" algn="ctr">
              <a:srgbClr val="000000"/>
            </a:outerShdw>
          </a:effectLst>
        </p:spPr>
        <p:style>
          <a:lnRef idx="1">
            <a:schemeClr val="accent2"/>
          </a:lnRef>
          <a:fillRef idx="2">
            <a:schemeClr val="accent2"/>
          </a:fillRef>
          <a:effectRef idx="1">
            <a:schemeClr val="accent2"/>
          </a:effectRef>
          <a:fontRef idx="minor">
            <a:schemeClr val="dk1"/>
          </a:fontRef>
        </p:style>
        <p:txBody>
          <a:bodyPr rot="0" spcFirstLastPara="1" vert="horz" wrap="square" lIns="45719" tIns="45719" rIns="45719" bIns="45719" numCol="1" spcCol="38100"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uk-UA" sz="1200" b="1" dirty="0" smtClean="0">
                <a:solidFill>
                  <a:schemeClr val="bg1"/>
                </a:solidFill>
                <a:latin typeface="Lato Regular"/>
              </a:rPr>
              <a:t>546 438</a:t>
            </a:r>
            <a:endParaRPr lang="uk-UA" sz="1200" b="1" dirty="0">
              <a:solidFill>
                <a:schemeClr val="bg1"/>
              </a:solidFill>
              <a:latin typeface="Lato Regular"/>
            </a:endParaRPr>
          </a:p>
        </p:txBody>
      </p:sp>
      <p:sp>
        <p:nvSpPr>
          <p:cNvPr id="19" name="Прямоугольник 5">
            <a:extLst>
              <a:ext uri="{FF2B5EF4-FFF2-40B4-BE49-F238E27FC236}">
                <a16:creationId xmlns:a16="http://schemas.microsoft.com/office/drawing/2014/main" id="{83C43CF3-14CF-4F5D-9C1B-2852933E6050}"/>
              </a:ext>
            </a:extLst>
          </p:cNvPr>
          <p:cNvSpPr/>
          <p:nvPr/>
        </p:nvSpPr>
        <p:spPr>
          <a:xfrm>
            <a:off x="9905715" y="3902501"/>
            <a:ext cx="914408" cy="307779"/>
          </a:xfrm>
          <a:prstGeom prst="rect">
            <a:avLst/>
          </a:prstGeom>
          <a:solidFill>
            <a:schemeClr val="tx2">
              <a:lumMod val="40000"/>
              <a:lumOff val="60000"/>
            </a:schemeClr>
          </a:solidFill>
          <a:ln w="12700" cap="flat">
            <a:noFill/>
            <a:prstDash val="solid"/>
            <a:miter lim="800000"/>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none"/>
        </p:style>
        <p:txBody>
          <a:bodyPr rot="0" spcFirstLastPara="1" vert="horz" wrap="square" lIns="45719" tIns="45719" rIns="45719" bIns="45719" numCol="1" spcCol="3810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a:solidFill>
                  <a:schemeClr val="bg1"/>
                </a:solidFill>
                <a:latin typeface="Lato Regular"/>
              </a:rPr>
              <a:t> </a:t>
            </a:r>
            <a:r>
              <a:rPr lang="uk-UA" sz="1400" b="1" dirty="0" smtClean="0">
                <a:solidFill>
                  <a:schemeClr val="bg1"/>
                </a:solidFill>
                <a:latin typeface="Lato Regular"/>
              </a:rPr>
              <a:t>414 083</a:t>
            </a:r>
            <a:endParaRPr lang="LID4096" sz="1400" b="1" dirty="0">
              <a:solidFill>
                <a:schemeClr val="bg1"/>
              </a:solidFill>
              <a:latin typeface="Lato Regular"/>
            </a:endParaRPr>
          </a:p>
        </p:txBody>
      </p:sp>
      <p:sp>
        <p:nvSpPr>
          <p:cNvPr id="20" name="Прямокутник 31">
            <a:extLst>
              <a:ext uri="{FF2B5EF4-FFF2-40B4-BE49-F238E27FC236}">
                <a16:creationId xmlns:a16="http://schemas.microsoft.com/office/drawing/2014/main" id="{DD611B34-2236-4E76-BD4B-7964DDB12EF2}"/>
              </a:ext>
            </a:extLst>
          </p:cNvPr>
          <p:cNvSpPr/>
          <p:nvPr/>
        </p:nvSpPr>
        <p:spPr>
          <a:xfrm>
            <a:off x="10016278" y="3212070"/>
            <a:ext cx="651722" cy="369330"/>
          </a:xfrm>
          <a:prstGeom prst="rect">
            <a:avLst/>
          </a:prstGeom>
          <a:solidFill>
            <a:schemeClr val="bg1">
              <a:lumMod val="9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b="1" dirty="0" smtClean="0">
                <a:latin typeface="Lato Regular"/>
              </a:rPr>
              <a:t>202</a:t>
            </a:r>
            <a:r>
              <a:rPr lang="uk-UA" b="1" dirty="0" smtClean="0">
                <a:latin typeface="Lato Regular"/>
              </a:rPr>
              <a:t>3</a:t>
            </a:r>
            <a:endParaRPr lang="ru-RU" b="1" dirty="0">
              <a:latin typeface="Lato Regular"/>
            </a:endParaRPr>
          </a:p>
        </p:txBody>
      </p:sp>
      <p:sp>
        <p:nvSpPr>
          <p:cNvPr id="21" name="Овал 20">
            <a:extLst>
              <a:ext uri="{FF2B5EF4-FFF2-40B4-BE49-F238E27FC236}">
                <a16:creationId xmlns:a16="http://schemas.microsoft.com/office/drawing/2014/main" id="{97478771-1F36-4181-BEF4-209B4A698517}"/>
              </a:ext>
            </a:extLst>
          </p:cNvPr>
          <p:cNvSpPr/>
          <p:nvPr/>
        </p:nvSpPr>
        <p:spPr>
          <a:xfrm>
            <a:off x="9753600" y="2033184"/>
            <a:ext cx="1219200" cy="1161127"/>
          </a:xfrm>
          <a:prstGeom prst="ellipse">
            <a:avLst/>
          </a:prstGeom>
          <a:noFill/>
          <a:ln w="15875" cap="flat">
            <a:solidFill>
              <a:srgbClr val="16546A"/>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a:ln>
                <a:noFill/>
              </a:ln>
              <a:solidFill>
                <a:srgbClr val="000000"/>
              </a:solidFill>
              <a:effectLst/>
              <a:uFillTx/>
              <a:latin typeface="+mj-lt"/>
              <a:ea typeface="+mj-ea"/>
              <a:cs typeface="+mj-cs"/>
              <a:sym typeface="Calibri"/>
            </a:endParaRPr>
          </a:p>
        </p:txBody>
      </p:sp>
      <p:sp>
        <p:nvSpPr>
          <p:cNvPr id="22" name="Прямокутник 21"/>
          <p:cNvSpPr/>
          <p:nvPr/>
        </p:nvSpPr>
        <p:spPr>
          <a:xfrm>
            <a:off x="10033749" y="2450070"/>
            <a:ext cx="710451" cy="369332"/>
          </a:xfrm>
          <a:prstGeom prst="rect">
            <a:avLst/>
          </a:prstGeom>
        </p:spPr>
        <p:txBody>
          <a:bodyPr wrap="none">
            <a:spAutoFit/>
          </a:bodyPr>
          <a:lstStyle/>
          <a:p>
            <a:pPr algn="ctr" hangingPunct="0"/>
            <a:r>
              <a:rPr lang="uk-UA" b="1" dirty="0" smtClean="0">
                <a:solidFill>
                  <a:srgbClr val="000000"/>
                </a:solidFill>
                <a:latin typeface="Lato Regular"/>
                <a:sym typeface="Calibri"/>
              </a:rPr>
              <a:t>75</a:t>
            </a:r>
            <a:r>
              <a:rPr lang="en-US" b="1" dirty="0" smtClean="0">
                <a:solidFill>
                  <a:srgbClr val="000000"/>
                </a:solidFill>
                <a:latin typeface="Lato Regular"/>
                <a:sym typeface="Calibri"/>
              </a:rPr>
              <a:t> </a:t>
            </a:r>
            <a:r>
              <a:rPr lang="en-US" b="1" dirty="0">
                <a:solidFill>
                  <a:srgbClr val="000000"/>
                </a:solidFill>
                <a:latin typeface="Lato Regular"/>
                <a:sym typeface="Calibri"/>
              </a:rPr>
              <a:t>%</a:t>
            </a:r>
            <a:endParaRPr lang="ru-RU" b="1" dirty="0">
              <a:solidFill>
                <a:srgbClr val="000000"/>
              </a:solidFill>
              <a:latin typeface="Lato Regular"/>
              <a:sym typeface="Calibri"/>
            </a:endParaRPr>
          </a:p>
        </p:txBody>
      </p:sp>
      <p:sp>
        <p:nvSpPr>
          <p:cNvPr id="3" name="Прямокутник 2"/>
          <p:cNvSpPr/>
          <p:nvPr/>
        </p:nvSpPr>
        <p:spPr>
          <a:xfrm>
            <a:off x="7657136" y="6593812"/>
            <a:ext cx="1694949" cy="211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Online extracts</a:t>
            </a:r>
            <a:endParaRPr lang="ru-RU" dirty="0">
              <a:solidFill>
                <a:schemeClr val="tx1"/>
              </a:solidFill>
            </a:endParaRPr>
          </a:p>
        </p:txBody>
      </p:sp>
    </p:spTree>
    <p:extLst>
      <p:ext uri="{BB962C8B-B14F-4D97-AF65-F5344CB8AC3E}">
        <p14:creationId xmlns:p14="http://schemas.microsoft.com/office/powerpoint/2010/main" val="166086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arn(inVertical)">
                                      <p:cBhvr>
                                        <p:cTn id="13" dur="500"/>
                                        <p:tgtEl>
                                          <p:spTgt spid="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arn(inVertical)">
                                      <p:cBhvr>
                                        <p:cTn id="16" dur="500"/>
                                        <p:tgtEl>
                                          <p:spTgt spid="3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arn(inVertical)">
                                      <p:cBhvr>
                                        <p:cTn id="22" dur="500"/>
                                        <p:tgtEl>
                                          <p:spTgt spid="2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2" grpId="0"/>
      <p:bldP spid="34" grpId="0" animBg="1"/>
      <p:bldP spid="37" grpId="0" animBg="1"/>
      <p:bldP spid="42" grpId="0" animBg="1"/>
      <p:bldP spid="28"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EEF3B26A-153F-45F8-A3AC-DFAC980A7635}"/>
              </a:ext>
            </a:extLst>
          </p:cNvPr>
          <p:cNvSpPr txBox="1">
            <a:spLocks noGrp="1"/>
          </p:cNvSpPr>
          <p:nvPr>
            <p:ph type="title"/>
          </p:nvPr>
        </p:nvSpPr>
        <p:spPr>
          <a:xfrm>
            <a:off x="489599" y="268657"/>
            <a:ext cx="8883001" cy="430887"/>
          </a:xfrm>
          <a:prstGeom prst="rect">
            <a:avLst/>
          </a:prstGeom>
        </p:spPr>
        <p:txBody>
          <a:bodyPr anchor="ctr"/>
          <a:lstStyle/>
          <a:p>
            <a:pPr algn="ctr">
              <a:defRPr sz="2100">
                <a:latin typeface="Lato Regular"/>
                <a:ea typeface="Lato Regular"/>
                <a:cs typeface="Lato Regular"/>
                <a:sym typeface="Lato Regular"/>
              </a:defRPr>
            </a:pPr>
            <a:r>
              <a:rPr lang="en-US" sz="2800" b="1" dirty="0"/>
              <a:t> </a:t>
            </a:r>
            <a:r>
              <a:rPr lang="en-US" sz="2400" b="1" dirty="0"/>
              <a:t>Priorities under the Martial Period </a:t>
            </a:r>
            <a:endParaRPr sz="2000" dirty="0"/>
          </a:p>
        </p:txBody>
      </p:sp>
      <p:pic>
        <p:nvPicPr>
          <p:cNvPr id="5" name="Рисунок 4" descr="База данных">
            <a:extLst>
              <a:ext uri="{FF2B5EF4-FFF2-40B4-BE49-F238E27FC236}">
                <a16:creationId xmlns:a16="http://schemas.microsoft.com/office/drawing/2014/main" id="{1EA3C58D-CAE5-4494-8336-44D00B44F12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43267" y="1614488"/>
            <a:ext cx="914400" cy="914400"/>
          </a:xfrm>
          <a:prstGeom prst="rect">
            <a:avLst/>
          </a:prstGeom>
        </p:spPr>
      </p:pic>
      <p:sp>
        <p:nvSpPr>
          <p:cNvPr id="6" name="Прямоугольник 69">
            <a:extLst>
              <a:ext uri="{FF2B5EF4-FFF2-40B4-BE49-F238E27FC236}">
                <a16:creationId xmlns:a16="http://schemas.microsoft.com/office/drawing/2014/main" id="{0B43CC23-6D3C-4DD5-B84B-DE19673471BA}"/>
              </a:ext>
            </a:extLst>
          </p:cNvPr>
          <p:cNvSpPr/>
          <p:nvPr/>
        </p:nvSpPr>
        <p:spPr>
          <a:xfrm>
            <a:off x="1724461" y="1614488"/>
            <a:ext cx="9846718" cy="830997"/>
          </a:xfrm>
          <a:prstGeom prst="rect">
            <a:avLst/>
          </a:prstGeom>
        </p:spPr>
        <p:txBody>
          <a:bodyPr wrap="square">
            <a:spAutoFit/>
          </a:bodyPr>
          <a:lstStyle/>
          <a:p>
            <a:pPr lvl="0" algn="just" defTabSz="685800">
              <a:spcBef>
                <a:spcPts val="450"/>
              </a:spcBef>
              <a:defRPr/>
            </a:pPr>
            <a:r>
              <a:rPr lang="en-US" altLang="uk-UA" sz="2400" b="1" dirty="0">
                <a:latin typeface="Arial" panose="020B0604020202020204" pitchFamily="34" charset="0"/>
                <a:cs typeface="Arial" panose="020B0604020202020204" pitchFamily="34" charset="0"/>
              </a:rPr>
              <a:t>Proper security of the national registries and data bases, mainly State Land </a:t>
            </a:r>
            <a:r>
              <a:rPr lang="en-US" altLang="uk-UA" sz="2400" b="1" dirty="0" err="1">
                <a:latin typeface="Arial" panose="020B0604020202020204" pitchFamily="34" charset="0"/>
                <a:cs typeface="Arial" panose="020B0604020202020204" pitchFamily="34" charset="0"/>
              </a:rPr>
              <a:t>Cadastre</a:t>
            </a:r>
            <a:r>
              <a:rPr lang="en-US" altLang="uk-UA" sz="2400" b="1" dirty="0">
                <a:latin typeface="Arial" panose="020B0604020202020204" pitchFamily="34" charset="0"/>
                <a:cs typeface="Arial" panose="020B0604020202020204" pitchFamily="34" charset="0"/>
              </a:rPr>
              <a:t>, NSDI and Geodetic Network</a:t>
            </a:r>
          </a:p>
        </p:txBody>
      </p:sp>
      <p:pic>
        <p:nvPicPr>
          <p:cNvPr id="7" name="Рисунок 6" descr="Сервер">
            <a:extLst>
              <a:ext uri="{FF2B5EF4-FFF2-40B4-BE49-F238E27FC236}">
                <a16:creationId xmlns:a16="http://schemas.microsoft.com/office/drawing/2014/main" id="{3D51C9E7-11D5-48DE-BF98-0B5E40628A9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43267" y="2893099"/>
            <a:ext cx="914400" cy="914400"/>
          </a:xfrm>
          <a:prstGeom prst="rect">
            <a:avLst/>
          </a:prstGeom>
        </p:spPr>
      </p:pic>
      <p:sp>
        <p:nvSpPr>
          <p:cNvPr id="8" name="Прямоугольник 69">
            <a:extLst>
              <a:ext uri="{FF2B5EF4-FFF2-40B4-BE49-F238E27FC236}">
                <a16:creationId xmlns:a16="http://schemas.microsoft.com/office/drawing/2014/main" id="{C9CF87F6-7BD6-401D-B203-E5BA1825C6C0}"/>
              </a:ext>
            </a:extLst>
          </p:cNvPr>
          <p:cNvSpPr/>
          <p:nvPr/>
        </p:nvSpPr>
        <p:spPr>
          <a:xfrm>
            <a:off x="1724461" y="3119466"/>
            <a:ext cx="9846718" cy="461665"/>
          </a:xfrm>
          <a:prstGeom prst="rect">
            <a:avLst/>
          </a:prstGeom>
        </p:spPr>
        <p:txBody>
          <a:bodyPr wrap="square">
            <a:spAutoFit/>
          </a:bodyPr>
          <a:lstStyle/>
          <a:p>
            <a:pPr lvl="0" algn="just" defTabSz="685800">
              <a:spcBef>
                <a:spcPts val="450"/>
              </a:spcBef>
              <a:defRPr/>
            </a:pPr>
            <a:r>
              <a:rPr lang="en-US" altLang="uk-UA" sz="2400" b="1" dirty="0">
                <a:latin typeface="Arial" panose="020B0604020202020204" pitchFamily="34" charset="0"/>
                <a:cs typeface="Arial" panose="020B0604020202020204" pitchFamily="34" charset="0"/>
              </a:rPr>
              <a:t>Hardware to ensure the security of the systems and registries </a:t>
            </a:r>
          </a:p>
        </p:txBody>
      </p:sp>
      <p:pic>
        <p:nvPicPr>
          <p:cNvPr id="9" name="Рисунок 8" descr="Синхронизация облака">
            <a:extLst>
              <a:ext uri="{FF2B5EF4-FFF2-40B4-BE49-F238E27FC236}">
                <a16:creationId xmlns:a16="http://schemas.microsoft.com/office/drawing/2014/main" id="{FDDA81BA-BFBD-4B3E-B996-05A50020622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89599" y="4127448"/>
            <a:ext cx="914400" cy="914400"/>
          </a:xfrm>
          <a:prstGeom prst="rect">
            <a:avLst/>
          </a:prstGeom>
        </p:spPr>
      </p:pic>
      <p:sp>
        <p:nvSpPr>
          <p:cNvPr id="10" name="Прямоугольник 69">
            <a:extLst>
              <a:ext uri="{FF2B5EF4-FFF2-40B4-BE49-F238E27FC236}">
                <a16:creationId xmlns:a16="http://schemas.microsoft.com/office/drawing/2014/main" id="{B084C7B3-ABE7-4818-837A-5A898102EAFF}"/>
              </a:ext>
            </a:extLst>
          </p:cNvPr>
          <p:cNvSpPr/>
          <p:nvPr/>
        </p:nvSpPr>
        <p:spPr>
          <a:xfrm>
            <a:off x="1688461" y="4353815"/>
            <a:ext cx="9846718" cy="461665"/>
          </a:xfrm>
          <a:prstGeom prst="rect">
            <a:avLst/>
          </a:prstGeom>
        </p:spPr>
        <p:txBody>
          <a:bodyPr wrap="square">
            <a:spAutoFit/>
          </a:bodyPr>
          <a:lstStyle/>
          <a:p>
            <a:pPr lvl="0" algn="just" defTabSz="685800">
              <a:spcBef>
                <a:spcPts val="450"/>
              </a:spcBef>
              <a:defRPr/>
            </a:pPr>
            <a:r>
              <a:rPr lang="en-US" altLang="uk-UA" sz="2400" b="1" dirty="0">
                <a:latin typeface="Arial" panose="020B0604020202020204" pitchFamily="34" charset="0"/>
                <a:cs typeface="Arial" panose="020B0604020202020204" pitchFamily="34" charset="0"/>
              </a:rPr>
              <a:t>Cloud-based storage for the strategic systems’ operation </a:t>
            </a:r>
          </a:p>
        </p:txBody>
      </p:sp>
      <p:sp>
        <p:nvSpPr>
          <p:cNvPr id="11" name="Прямоугольник 69">
            <a:extLst>
              <a:ext uri="{FF2B5EF4-FFF2-40B4-BE49-F238E27FC236}">
                <a16:creationId xmlns:a16="http://schemas.microsoft.com/office/drawing/2014/main" id="{D663B01E-D506-4CA2-AE5F-85476E447A60}"/>
              </a:ext>
            </a:extLst>
          </p:cNvPr>
          <p:cNvSpPr/>
          <p:nvPr/>
        </p:nvSpPr>
        <p:spPr>
          <a:xfrm>
            <a:off x="1724461" y="5591225"/>
            <a:ext cx="9846718" cy="461665"/>
          </a:xfrm>
          <a:prstGeom prst="rect">
            <a:avLst/>
          </a:prstGeom>
        </p:spPr>
        <p:txBody>
          <a:bodyPr wrap="square">
            <a:spAutoFit/>
          </a:bodyPr>
          <a:lstStyle/>
          <a:p>
            <a:pPr lvl="0" algn="just" defTabSz="685800">
              <a:spcBef>
                <a:spcPts val="450"/>
              </a:spcBef>
              <a:defRPr/>
            </a:pPr>
            <a:r>
              <a:rPr lang="en-US" altLang="uk-UA" sz="2400" b="1" dirty="0">
                <a:latin typeface="Arial" panose="020B0604020202020204" pitchFamily="34" charset="0"/>
                <a:cs typeface="Arial" panose="020B0604020202020204" pitchFamily="34" charset="0"/>
              </a:rPr>
              <a:t>Stable energy supply for the systems’ operation</a:t>
            </a:r>
          </a:p>
        </p:txBody>
      </p:sp>
      <p:pic>
        <p:nvPicPr>
          <p:cNvPr id="12" name="Рисунок 11" descr="Батарея полностью заряжена">
            <a:extLst>
              <a:ext uri="{FF2B5EF4-FFF2-40B4-BE49-F238E27FC236}">
                <a16:creationId xmlns:a16="http://schemas.microsoft.com/office/drawing/2014/main" id="{0C251724-D2A4-4163-A145-B21DEFEDB37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9599" y="5377484"/>
            <a:ext cx="914400" cy="914400"/>
          </a:xfrm>
          <a:prstGeom prst="rect">
            <a:avLst/>
          </a:prstGeom>
        </p:spPr>
      </p:pic>
    </p:spTree>
    <p:extLst>
      <p:ext uri="{BB962C8B-B14F-4D97-AF65-F5344CB8AC3E}">
        <p14:creationId xmlns:p14="http://schemas.microsoft.com/office/powerpoint/2010/main" val="1163176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stretch>
            <a:fillRect/>
          </a:stretch>
        </p:blipFill>
        <p:spPr>
          <a:xfrm>
            <a:off x="76200" y="971580"/>
            <a:ext cx="12045142" cy="5727425"/>
          </a:xfrm>
          <a:prstGeom prst="rect">
            <a:avLst/>
          </a:prstGeom>
        </p:spPr>
      </p:pic>
      <p:sp>
        <p:nvSpPr>
          <p:cNvPr id="14" name="Прямокутник 13"/>
          <p:cNvSpPr/>
          <p:nvPr/>
        </p:nvSpPr>
        <p:spPr>
          <a:xfrm>
            <a:off x="3352800" y="2438400"/>
            <a:ext cx="6172200" cy="646331"/>
          </a:xfrm>
          <a:prstGeom prst="rect">
            <a:avLst/>
          </a:prstGeom>
        </p:spPr>
        <p:txBody>
          <a:bodyPr wrap="square">
            <a:spAutoFit/>
          </a:bodyPr>
          <a:lstStyle/>
          <a:p>
            <a:r>
              <a:rPr lang="en-US" sz="3600" dirty="0" smtClean="0">
                <a:solidFill>
                  <a:srgbClr val="0081C1"/>
                </a:solidFill>
              </a:rPr>
              <a:t>Thank you for your attention</a:t>
            </a:r>
            <a:r>
              <a:rPr lang="uk-UA" sz="3600" dirty="0" smtClean="0">
                <a:solidFill>
                  <a:srgbClr val="0081C1"/>
                </a:solidFill>
              </a:rPr>
              <a:t>!</a:t>
            </a:r>
            <a:endParaRPr lang="en-US" sz="3600" dirty="0">
              <a:solidFill>
                <a:srgbClr val="0081C1"/>
              </a:solidFill>
            </a:endParaRPr>
          </a:p>
        </p:txBody>
      </p:sp>
    </p:spTree>
    <p:extLst>
      <p:ext uri="{BB962C8B-B14F-4D97-AF65-F5344CB8AC3E}">
        <p14:creationId xmlns:p14="http://schemas.microsoft.com/office/powerpoint/2010/main" val="3444247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8">
            <a:extLst>
              <a:ext uri="{FF2B5EF4-FFF2-40B4-BE49-F238E27FC236}">
                <a16:creationId xmlns:a16="http://schemas.microsoft.com/office/drawing/2014/main" id="{2C691FBA-39DF-4A32-94D8-9EF17B370B11}"/>
              </a:ext>
            </a:extLst>
          </p:cNvPr>
          <p:cNvSpPr txBox="1">
            <a:spLocks/>
          </p:cNvSpPr>
          <p:nvPr/>
        </p:nvSpPr>
        <p:spPr>
          <a:xfrm>
            <a:off x="200181" y="176580"/>
            <a:ext cx="9096219" cy="597776"/>
          </a:xfrm>
          <a:prstGeom prst="rect">
            <a:avLst/>
          </a:prstGeom>
        </p:spPr>
        <p:txBody>
          <a:bodyPr wrap="square" lIns="0" tIns="0" rIns="0" bIns="0" anchor="ctr">
            <a:noAutofit/>
          </a:bodyPr>
          <a:lstStyle>
            <a:lvl1pPr>
              <a:defRPr sz="2600" b="0" i="0">
                <a:solidFill>
                  <a:srgbClr val="1F4E79"/>
                </a:solidFill>
                <a:latin typeface="Calibri Light"/>
                <a:ea typeface="+mj-ea"/>
                <a:cs typeface="Calibri Light"/>
              </a:defRPr>
            </a:lvl1pPr>
          </a:lstStyle>
          <a:p>
            <a:pPr algn="ctr">
              <a:defRPr sz="2100">
                <a:latin typeface="Lato Regular"/>
                <a:ea typeface="Lato Regular"/>
                <a:cs typeface="Lato Regular"/>
                <a:sym typeface="Lato Regular"/>
              </a:defRPr>
            </a:pPr>
            <a:r>
              <a:rPr lang="en-US" sz="1800" b="1" kern="0" dirty="0">
                <a:latin typeface="Lato Regular"/>
                <a:ea typeface="Lato Regular"/>
                <a:cs typeface="Lato Regular"/>
                <a:sym typeface="Lato Regular"/>
              </a:rPr>
              <a:t>Authority of the </a:t>
            </a:r>
            <a:r>
              <a:rPr lang="en-US" sz="1800" b="1" kern="0" dirty="0" err="1">
                <a:latin typeface="Lato Regular"/>
                <a:ea typeface="Lato Regular"/>
                <a:cs typeface="Lato Regular"/>
                <a:sym typeface="Lato Regular"/>
              </a:rPr>
              <a:t>StateGeoCadastre</a:t>
            </a:r>
            <a:r>
              <a:rPr lang="en-US" sz="1800" b="1" kern="0" dirty="0">
                <a:latin typeface="Lato Regular"/>
                <a:ea typeface="Lato Regular"/>
                <a:cs typeface="Lato Regular"/>
                <a:sym typeface="Lato Regular"/>
              </a:rPr>
              <a:t> and limitations under martial law</a:t>
            </a:r>
            <a:endParaRPr lang="en-US" sz="1800" kern="0" dirty="0">
              <a:latin typeface="Lato Regular"/>
              <a:ea typeface="Lato Regular"/>
              <a:cs typeface="Lato Regular"/>
              <a:sym typeface="Lato Regular"/>
            </a:endParaRPr>
          </a:p>
        </p:txBody>
      </p:sp>
      <p:sp>
        <p:nvSpPr>
          <p:cNvPr id="34" name="Прямокутник 41">
            <a:extLst>
              <a:ext uri="{FF2B5EF4-FFF2-40B4-BE49-F238E27FC236}">
                <a16:creationId xmlns:a16="http://schemas.microsoft.com/office/drawing/2014/main" id="{F1AE6A29-333B-46B0-9DA2-3328ACA258B0}"/>
              </a:ext>
            </a:extLst>
          </p:cNvPr>
          <p:cNvSpPr/>
          <p:nvPr/>
        </p:nvSpPr>
        <p:spPr>
          <a:xfrm>
            <a:off x="921658" y="1905628"/>
            <a:ext cx="4551542" cy="353943"/>
          </a:xfrm>
          <a:prstGeom prst="rect">
            <a:avLst/>
          </a:prstGeom>
        </p:spPr>
        <p:txBody>
          <a:bodyPr wrap="square">
            <a:spAutoFit/>
          </a:bodyPr>
          <a:lstStyle/>
          <a:p>
            <a:pPr lvl="0" algn="just"/>
            <a:r>
              <a:rPr lang="en-US" sz="1700" b="1" dirty="0">
                <a:solidFill>
                  <a:prstClr val="black"/>
                </a:solidFill>
                <a:latin typeface="Lato Regular"/>
              </a:rPr>
              <a:t>Topography, geodesy, cartography</a:t>
            </a:r>
          </a:p>
        </p:txBody>
      </p:sp>
      <p:sp>
        <p:nvSpPr>
          <p:cNvPr id="36" name="Прямокутник 42">
            <a:extLst>
              <a:ext uri="{FF2B5EF4-FFF2-40B4-BE49-F238E27FC236}">
                <a16:creationId xmlns:a16="http://schemas.microsoft.com/office/drawing/2014/main" id="{3AECC613-E103-4FC1-94F8-F5032D623E6B}"/>
              </a:ext>
            </a:extLst>
          </p:cNvPr>
          <p:cNvSpPr/>
          <p:nvPr/>
        </p:nvSpPr>
        <p:spPr>
          <a:xfrm>
            <a:off x="919774" y="2725500"/>
            <a:ext cx="3692570" cy="353943"/>
          </a:xfrm>
          <a:prstGeom prst="rect">
            <a:avLst/>
          </a:prstGeom>
        </p:spPr>
        <p:txBody>
          <a:bodyPr wrap="square">
            <a:spAutoFit/>
          </a:bodyPr>
          <a:lstStyle/>
          <a:p>
            <a:pPr lvl="0" algn="just"/>
            <a:r>
              <a:rPr lang="en-US" sz="1700" b="1" dirty="0">
                <a:solidFill>
                  <a:prstClr val="black"/>
                </a:solidFill>
                <a:latin typeface="Lato Regular"/>
              </a:rPr>
              <a:t>State land cadastre</a:t>
            </a:r>
          </a:p>
        </p:txBody>
      </p:sp>
      <p:sp>
        <p:nvSpPr>
          <p:cNvPr id="48" name="Прямокутник 43">
            <a:extLst>
              <a:ext uri="{FF2B5EF4-FFF2-40B4-BE49-F238E27FC236}">
                <a16:creationId xmlns:a16="http://schemas.microsoft.com/office/drawing/2014/main" id="{68DB8E7F-88B0-4354-A3EE-5981768DC2E1}"/>
              </a:ext>
            </a:extLst>
          </p:cNvPr>
          <p:cNvSpPr/>
          <p:nvPr/>
        </p:nvSpPr>
        <p:spPr>
          <a:xfrm>
            <a:off x="919774" y="4482035"/>
            <a:ext cx="2719014" cy="353943"/>
          </a:xfrm>
          <a:prstGeom prst="rect">
            <a:avLst/>
          </a:prstGeom>
        </p:spPr>
        <p:txBody>
          <a:bodyPr wrap="none">
            <a:spAutoFit/>
          </a:bodyPr>
          <a:lstStyle/>
          <a:p>
            <a:pPr lvl="0" algn="just"/>
            <a:r>
              <a:rPr lang="en-US" sz="1700" b="1" dirty="0" smtClean="0">
                <a:solidFill>
                  <a:prstClr val="black"/>
                </a:solidFill>
                <a:latin typeface="Lato Regular"/>
              </a:rPr>
              <a:t>Land </a:t>
            </a:r>
            <a:r>
              <a:rPr lang="en-US" sz="1700" b="1" dirty="0">
                <a:solidFill>
                  <a:prstClr val="black"/>
                </a:solidFill>
                <a:latin typeface="Lato Regular"/>
              </a:rPr>
              <a:t>use and protection</a:t>
            </a:r>
            <a:endParaRPr lang="ru-RU" sz="1700" b="1" dirty="0">
              <a:solidFill>
                <a:prstClr val="black"/>
              </a:solidFill>
              <a:latin typeface="Lato Regular"/>
            </a:endParaRPr>
          </a:p>
        </p:txBody>
      </p:sp>
      <p:sp>
        <p:nvSpPr>
          <p:cNvPr id="49" name="Прямокутник 44">
            <a:extLst>
              <a:ext uri="{FF2B5EF4-FFF2-40B4-BE49-F238E27FC236}">
                <a16:creationId xmlns:a16="http://schemas.microsoft.com/office/drawing/2014/main" id="{1D01BF0B-B12B-4CEC-A385-82FF088FA134}"/>
              </a:ext>
            </a:extLst>
          </p:cNvPr>
          <p:cNvSpPr/>
          <p:nvPr/>
        </p:nvSpPr>
        <p:spPr>
          <a:xfrm>
            <a:off x="949300" y="3582938"/>
            <a:ext cx="4566196" cy="615553"/>
          </a:xfrm>
          <a:prstGeom prst="rect">
            <a:avLst/>
          </a:prstGeom>
        </p:spPr>
        <p:txBody>
          <a:bodyPr wrap="square">
            <a:spAutoFit/>
          </a:bodyPr>
          <a:lstStyle/>
          <a:p>
            <a:pPr lvl="0" algn="just"/>
            <a:r>
              <a:rPr lang="en-US" sz="1700" b="1" dirty="0">
                <a:solidFill>
                  <a:prstClr val="black"/>
                </a:solidFill>
                <a:latin typeface="Lato Regular"/>
              </a:rPr>
              <a:t>Spatial Data Infrastructure</a:t>
            </a:r>
          </a:p>
          <a:p>
            <a:pPr lvl="0" algn="just"/>
            <a:endParaRPr lang="en-US" sz="1700" b="1" dirty="0">
              <a:solidFill>
                <a:prstClr val="black"/>
              </a:solidFill>
              <a:latin typeface="Lato Regular"/>
            </a:endParaRPr>
          </a:p>
        </p:txBody>
      </p:sp>
      <p:sp>
        <p:nvSpPr>
          <p:cNvPr id="50" name="Прямокутник 45">
            <a:extLst>
              <a:ext uri="{FF2B5EF4-FFF2-40B4-BE49-F238E27FC236}">
                <a16:creationId xmlns:a16="http://schemas.microsoft.com/office/drawing/2014/main" id="{2C13FF1B-A2F3-4666-B765-F3C351137A82}"/>
              </a:ext>
            </a:extLst>
          </p:cNvPr>
          <p:cNvSpPr/>
          <p:nvPr/>
        </p:nvSpPr>
        <p:spPr>
          <a:xfrm>
            <a:off x="919774" y="5339473"/>
            <a:ext cx="1943161" cy="353943"/>
          </a:xfrm>
          <a:prstGeom prst="rect">
            <a:avLst/>
          </a:prstGeom>
        </p:spPr>
        <p:txBody>
          <a:bodyPr wrap="none">
            <a:spAutoFit/>
          </a:bodyPr>
          <a:lstStyle/>
          <a:p>
            <a:pPr lvl="0" algn="just"/>
            <a:r>
              <a:rPr lang="en-US" sz="1700" b="1" dirty="0">
                <a:solidFill>
                  <a:prstClr val="black"/>
                </a:solidFill>
                <a:latin typeface="Lato Regular"/>
              </a:rPr>
              <a:t>Land use control</a:t>
            </a:r>
            <a:endParaRPr lang="ru-RU" sz="1700" b="1" dirty="0">
              <a:solidFill>
                <a:prstClr val="black"/>
              </a:solidFill>
              <a:latin typeface="Lato Regular"/>
            </a:endParaRPr>
          </a:p>
        </p:txBody>
      </p:sp>
      <p:sp>
        <p:nvSpPr>
          <p:cNvPr id="51" name="Прямокутник 46">
            <a:extLst>
              <a:ext uri="{FF2B5EF4-FFF2-40B4-BE49-F238E27FC236}">
                <a16:creationId xmlns:a16="http://schemas.microsoft.com/office/drawing/2014/main" id="{76E5D723-4240-449A-B43A-C496D6092168}"/>
              </a:ext>
            </a:extLst>
          </p:cNvPr>
          <p:cNvSpPr/>
          <p:nvPr/>
        </p:nvSpPr>
        <p:spPr>
          <a:xfrm>
            <a:off x="920441" y="6127699"/>
            <a:ext cx="3754920" cy="353943"/>
          </a:xfrm>
          <a:prstGeom prst="rect">
            <a:avLst/>
          </a:prstGeom>
        </p:spPr>
        <p:txBody>
          <a:bodyPr wrap="square">
            <a:spAutoFit/>
          </a:bodyPr>
          <a:lstStyle/>
          <a:p>
            <a:pPr lvl="0" algn="just"/>
            <a:r>
              <a:rPr lang="en-US" sz="1700" b="1" dirty="0" smtClean="0">
                <a:solidFill>
                  <a:prstClr val="black"/>
                </a:solidFill>
                <a:latin typeface="Lato Regular"/>
              </a:rPr>
              <a:t>Administrative </a:t>
            </a:r>
            <a:r>
              <a:rPr lang="en-US" sz="1700" b="1" dirty="0">
                <a:solidFill>
                  <a:prstClr val="black"/>
                </a:solidFill>
                <a:latin typeface="Lato Regular"/>
              </a:rPr>
              <a:t>services</a:t>
            </a:r>
          </a:p>
        </p:txBody>
      </p:sp>
      <p:pic>
        <p:nvPicPr>
          <p:cNvPr id="57" name="Рисунок 56">
            <a:extLst>
              <a:ext uri="{FF2B5EF4-FFF2-40B4-BE49-F238E27FC236}">
                <a16:creationId xmlns:a16="http://schemas.microsoft.com/office/drawing/2014/main" id="{9DF8A16B-D85E-42D7-A25A-85BED42720A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62878" y="1777798"/>
            <a:ext cx="609604" cy="609604"/>
          </a:xfrm>
          <a:prstGeom prst="rect">
            <a:avLst/>
          </a:prstGeom>
        </p:spPr>
      </p:pic>
      <p:pic>
        <p:nvPicPr>
          <p:cNvPr id="58" name="Рисунок 57">
            <a:extLst>
              <a:ext uri="{FF2B5EF4-FFF2-40B4-BE49-F238E27FC236}">
                <a16:creationId xmlns:a16="http://schemas.microsoft.com/office/drawing/2014/main" id="{75E2A80C-2391-4A83-8E67-634FB0CD1E16}"/>
              </a:ext>
            </a:extLst>
          </p:cNvPr>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00181" y="4319613"/>
            <a:ext cx="719593" cy="719593"/>
          </a:xfrm>
          <a:prstGeom prst="rect">
            <a:avLst/>
          </a:prstGeom>
        </p:spPr>
      </p:pic>
      <p:pic>
        <p:nvPicPr>
          <p:cNvPr id="59" name="Рисунок 58">
            <a:extLst>
              <a:ext uri="{FF2B5EF4-FFF2-40B4-BE49-F238E27FC236}">
                <a16:creationId xmlns:a16="http://schemas.microsoft.com/office/drawing/2014/main" id="{32BF600B-4C60-4CC9-9939-077583D0A970}"/>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8656" y="5207924"/>
            <a:ext cx="566608" cy="566608"/>
          </a:xfrm>
          <a:prstGeom prst="rect">
            <a:avLst/>
          </a:prstGeom>
        </p:spPr>
      </p:pic>
      <p:pic>
        <p:nvPicPr>
          <p:cNvPr id="60" name="Рисунок 59">
            <a:extLst>
              <a:ext uri="{FF2B5EF4-FFF2-40B4-BE49-F238E27FC236}">
                <a16:creationId xmlns:a16="http://schemas.microsoft.com/office/drawing/2014/main" id="{7B9E710D-A953-4A8A-AAC9-D19A52B90213}"/>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91077" y="3500519"/>
            <a:ext cx="594195" cy="594195"/>
          </a:xfrm>
          <a:prstGeom prst="rect">
            <a:avLst/>
          </a:prstGeom>
        </p:spPr>
      </p:pic>
      <p:pic>
        <p:nvPicPr>
          <p:cNvPr id="61" name="Рисунок 60">
            <a:extLst>
              <a:ext uri="{FF2B5EF4-FFF2-40B4-BE49-F238E27FC236}">
                <a16:creationId xmlns:a16="http://schemas.microsoft.com/office/drawing/2014/main" id="{02E464F9-72C2-499A-BCA5-44C9552FCC8E}"/>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240" y="6026925"/>
            <a:ext cx="600534" cy="600534"/>
          </a:xfrm>
          <a:prstGeom prst="rect">
            <a:avLst/>
          </a:prstGeom>
        </p:spPr>
      </p:pic>
      <p:pic>
        <p:nvPicPr>
          <p:cNvPr id="62" name="Рисунок 61">
            <a:extLst>
              <a:ext uri="{FF2B5EF4-FFF2-40B4-BE49-F238E27FC236}">
                <a16:creationId xmlns:a16="http://schemas.microsoft.com/office/drawing/2014/main" id="{12883213-36FC-46DB-B0C5-221E0CC5789D}"/>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62878" y="2572340"/>
            <a:ext cx="658780" cy="658780"/>
          </a:xfrm>
          <a:prstGeom prst="rect">
            <a:avLst/>
          </a:prstGeom>
        </p:spPr>
      </p:pic>
      <p:sp>
        <p:nvSpPr>
          <p:cNvPr id="63" name="П'ятикутник 1">
            <a:extLst>
              <a:ext uri="{FF2B5EF4-FFF2-40B4-BE49-F238E27FC236}">
                <a16:creationId xmlns:a16="http://schemas.microsoft.com/office/drawing/2014/main" id="{35797076-B5FF-48C6-A329-8F3D1574A238}"/>
              </a:ext>
            </a:extLst>
          </p:cNvPr>
          <p:cNvSpPr/>
          <p:nvPr/>
        </p:nvSpPr>
        <p:spPr>
          <a:xfrm>
            <a:off x="319240" y="1131988"/>
            <a:ext cx="4436960" cy="369330"/>
          </a:xfrm>
          <a:prstGeom prst="homePlate">
            <a:avLst/>
          </a:prstGeom>
          <a:solidFill>
            <a:srgbClr val="0085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en-US" b="1">
                <a:solidFill>
                  <a:schemeClr val="bg1"/>
                </a:solidFill>
                <a:latin typeface="Lato Regular"/>
                <a:sym typeface="Calibri"/>
              </a:rPr>
              <a:t>Key powers </a:t>
            </a:r>
            <a:endParaRPr kumimoji="0" lang="ru-RU" sz="1800" b="0" i="0" u="none" strike="noStrike" cap="none" spc="0" normalizeH="0" baseline="0" dirty="0">
              <a:ln>
                <a:noFill/>
              </a:ln>
              <a:solidFill>
                <a:schemeClr val="bg1"/>
              </a:solidFill>
              <a:effectLst/>
              <a:uFillTx/>
              <a:latin typeface="Lato Regular"/>
              <a:sym typeface="Calibri"/>
            </a:endParaRPr>
          </a:p>
        </p:txBody>
      </p:sp>
      <p:pic>
        <p:nvPicPr>
          <p:cNvPr id="64" name="Рисунок 63" descr="Запрещено">
            <a:extLst>
              <a:ext uri="{FF2B5EF4-FFF2-40B4-BE49-F238E27FC236}">
                <a16:creationId xmlns:a16="http://schemas.microsoft.com/office/drawing/2014/main" id="{55F0A100-B18D-4065-A418-38B348BE728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636900" y="3479681"/>
            <a:ext cx="914400" cy="914400"/>
          </a:xfrm>
          <a:prstGeom prst="rect">
            <a:avLst/>
          </a:prstGeom>
        </p:spPr>
      </p:pic>
      <p:pic>
        <p:nvPicPr>
          <p:cNvPr id="65" name="Рисунок 64" descr="Запрещено">
            <a:extLst>
              <a:ext uri="{FF2B5EF4-FFF2-40B4-BE49-F238E27FC236}">
                <a16:creationId xmlns:a16="http://schemas.microsoft.com/office/drawing/2014/main" id="{4644C9BC-EDD4-4115-91E0-13CBA20B887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636900" y="4480586"/>
            <a:ext cx="914400" cy="914400"/>
          </a:xfrm>
          <a:prstGeom prst="rect">
            <a:avLst/>
          </a:prstGeom>
        </p:spPr>
      </p:pic>
      <p:pic>
        <p:nvPicPr>
          <p:cNvPr id="66" name="Рисунок 65" descr="Запрещено">
            <a:extLst>
              <a:ext uri="{FF2B5EF4-FFF2-40B4-BE49-F238E27FC236}">
                <a16:creationId xmlns:a16="http://schemas.microsoft.com/office/drawing/2014/main" id="{75A61ACF-CF17-466D-98AD-5140D540BC5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5636900" y="5516445"/>
            <a:ext cx="914400" cy="914400"/>
          </a:xfrm>
          <a:prstGeom prst="rect">
            <a:avLst/>
          </a:prstGeom>
        </p:spPr>
      </p:pic>
      <p:sp>
        <p:nvSpPr>
          <p:cNvPr id="67" name="Прямоугольник 69">
            <a:extLst>
              <a:ext uri="{FF2B5EF4-FFF2-40B4-BE49-F238E27FC236}">
                <a16:creationId xmlns:a16="http://schemas.microsoft.com/office/drawing/2014/main" id="{718D21A5-476F-4AB6-BC8B-A0C4FFB32C00}"/>
              </a:ext>
            </a:extLst>
          </p:cNvPr>
          <p:cNvSpPr/>
          <p:nvPr/>
        </p:nvSpPr>
        <p:spPr>
          <a:xfrm>
            <a:off x="6794108" y="3706048"/>
            <a:ext cx="5113640" cy="648896"/>
          </a:xfrm>
          <a:prstGeom prst="rect">
            <a:avLst/>
          </a:prstGeom>
        </p:spPr>
        <p:txBody>
          <a:bodyPr wrap="square">
            <a:spAutoFit/>
          </a:bodyPr>
          <a:lstStyle/>
          <a:p>
            <a:pPr algn="just" defTabSz="685800">
              <a:spcBef>
                <a:spcPts val="450"/>
              </a:spcBef>
              <a:defRPr/>
            </a:pPr>
            <a:r>
              <a:rPr lang="en-US" altLang="uk-UA" sz="1600" b="1" dirty="0" smtClean="0">
                <a:latin typeface="Arial" panose="020B0604020202020204" pitchFamily="34" charset="0"/>
                <a:cs typeface="Arial" panose="020B0604020202020204" pitchFamily="34" charset="0"/>
              </a:rPr>
              <a:t>Public </a:t>
            </a:r>
            <a:r>
              <a:rPr lang="en-US" altLang="uk-UA" sz="1600" b="1" dirty="0">
                <a:latin typeface="Arial" panose="020B0604020202020204" pitchFamily="34" charset="0"/>
                <a:cs typeface="Arial" panose="020B0604020202020204" pitchFamily="34" charset="0"/>
              </a:rPr>
              <a:t>Cadastre Map closed for the open access </a:t>
            </a:r>
          </a:p>
          <a:p>
            <a:pPr lvl="0" algn="just" defTabSz="685800">
              <a:spcBef>
                <a:spcPts val="450"/>
              </a:spcBef>
              <a:defRPr/>
            </a:pPr>
            <a:endParaRPr lang="ru-RU" altLang="uk-UA" sz="1600" b="1" dirty="0">
              <a:latin typeface="Arial" panose="020B0604020202020204" pitchFamily="34" charset="0"/>
              <a:cs typeface="Arial" panose="020B0604020202020204" pitchFamily="34" charset="0"/>
            </a:endParaRPr>
          </a:p>
        </p:txBody>
      </p:sp>
      <p:sp>
        <p:nvSpPr>
          <p:cNvPr id="68" name="Прямоугольник 69">
            <a:extLst>
              <a:ext uri="{FF2B5EF4-FFF2-40B4-BE49-F238E27FC236}">
                <a16:creationId xmlns:a16="http://schemas.microsoft.com/office/drawing/2014/main" id="{BB522916-A910-40FE-B1CB-980260575E53}"/>
              </a:ext>
            </a:extLst>
          </p:cNvPr>
          <p:cNvSpPr/>
          <p:nvPr/>
        </p:nvSpPr>
        <p:spPr>
          <a:xfrm>
            <a:off x="6794108" y="4625799"/>
            <a:ext cx="4474318" cy="584775"/>
          </a:xfrm>
          <a:prstGeom prst="rect">
            <a:avLst/>
          </a:prstGeom>
        </p:spPr>
        <p:txBody>
          <a:bodyPr wrap="square">
            <a:spAutoFit/>
          </a:bodyPr>
          <a:lstStyle/>
          <a:p>
            <a:pPr lvl="0" algn="just" defTabSz="685800">
              <a:spcBef>
                <a:spcPts val="450"/>
              </a:spcBef>
              <a:defRPr/>
            </a:pPr>
            <a:r>
              <a:rPr lang="en-US" altLang="uk-UA" sz="1600" b="1" dirty="0" smtClean="0">
                <a:latin typeface="Arial" panose="020B0604020202020204" pitchFamily="34" charset="0"/>
                <a:cs typeface="Arial" panose="020B0604020202020204" pitchFamily="34" charset="0"/>
              </a:rPr>
              <a:t>State </a:t>
            </a:r>
            <a:r>
              <a:rPr lang="en-US" altLang="uk-UA" sz="1600" b="1" dirty="0">
                <a:latin typeface="Arial" panose="020B0604020202020204" pitchFamily="34" charset="0"/>
                <a:cs typeface="Arial" panose="020B0604020202020204" pitchFamily="34" charset="0"/>
              </a:rPr>
              <a:t>Geodetic Network Geoportal closed for the open access</a:t>
            </a:r>
            <a:endParaRPr lang="ru-RU" altLang="uk-UA" sz="1600" b="1" dirty="0">
              <a:latin typeface="Arial" panose="020B0604020202020204" pitchFamily="34" charset="0"/>
              <a:cs typeface="Arial" panose="020B0604020202020204" pitchFamily="34" charset="0"/>
            </a:endParaRPr>
          </a:p>
        </p:txBody>
      </p:sp>
      <p:sp>
        <p:nvSpPr>
          <p:cNvPr id="69" name="Прямоугольник 69">
            <a:extLst>
              <a:ext uri="{FF2B5EF4-FFF2-40B4-BE49-F238E27FC236}">
                <a16:creationId xmlns:a16="http://schemas.microsoft.com/office/drawing/2014/main" id="{A5307066-ED53-4F24-AE9B-1C53517EB431}"/>
              </a:ext>
            </a:extLst>
          </p:cNvPr>
          <p:cNvSpPr/>
          <p:nvPr/>
        </p:nvSpPr>
        <p:spPr>
          <a:xfrm>
            <a:off x="6794108" y="5681257"/>
            <a:ext cx="4877335" cy="648896"/>
          </a:xfrm>
          <a:prstGeom prst="rect">
            <a:avLst/>
          </a:prstGeom>
        </p:spPr>
        <p:txBody>
          <a:bodyPr wrap="square">
            <a:spAutoFit/>
          </a:bodyPr>
          <a:lstStyle/>
          <a:p>
            <a:pPr algn="just" defTabSz="685800">
              <a:spcBef>
                <a:spcPts val="450"/>
              </a:spcBef>
              <a:defRPr/>
            </a:pPr>
            <a:r>
              <a:rPr lang="en-US" altLang="uk-UA" sz="1600" b="1" dirty="0" smtClean="0">
                <a:latin typeface="Arial" panose="020B0604020202020204" pitchFamily="34" charset="0"/>
                <a:cs typeface="Arial" panose="020B0604020202020204" pitchFamily="34" charset="0"/>
              </a:rPr>
              <a:t>NSDI </a:t>
            </a:r>
            <a:r>
              <a:rPr lang="en-US" altLang="uk-UA" sz="1600" b="1" dirty="0">
                <a:latin typeface="Arial" panose="020B0604020202020204" pitchFamily="34" charset="0"/>
                <a:cs typeface="Arial" panose="020B0604020202020204" pitchFamily="34" charset="0"/>
              </a:rPr>
              <a:t>Pilot Geoportal closed for open access</a:t>
            </a:r>
          </a:p>
          <a:p>
            <a:pPr lvl="0" algn="just" defTabSz="685800">
              <a:spcBef>
                <a:spcPts val="450"/>
              </a:spcBef>
              <a:defRPr/>
            </a:pPr>
            <a:endParaRPr lang="ru-RU" altLang="uk-UA" sz="1600" b="1" dirty="0">
              <a:latin typeface="Arial" panose="020B0604020202020204" pitchFamily="34" charset="0"/>
              <a:cs typeface="Arial" panose="020B0604020202020204" pitchFamily="34" charset="0"/>
            </a:endParaRPr>
          </a:p>
        </p:txBody>
      </p:sp>
      <p:sp>
        <p:nvSpPr>
          <p:cNvPr id="70" name="Прямоугольник 71">
            <a:extLst>
              <a:ext uri="{FF2B5EF4-FFF2-40B4-BE49-F238E27FC236}">
                <a16:creationId xmlns:a16="http://schemas.microsoft.com/office/drawing/2014/main" id="{22DD3F02-237F-4BB8-A31F-C63BD7145408}"/>
              </a:ext>
            </a:extLst>
          </p:cNvPr>
          <p:cNvSpPr/>
          <p:nvPr/>
        </p:nvSpPr>
        <p:spPr>
          <a:xfrm>
            <a:off x="5636900" y="1797859"/>
            <a:ext cx="5794918" cy="338554"/>
          </a:xfrm>
          <a:prstGeom prst="rect">
            <a:avLst/>
          </a:prstGeom>
        </p:spPr>
        <p:txBody>
          <a:bodyPr wrap="square">
            <a:spAutoFit/>
          </a:bodyPr>
          <a:lstStyle/>
          <a:p>
            <a:pPr defTabSz="685800">
              <a:spcBef>
                <a:spcPts val="450"/>
              </a:spcBef>
              <a:defRPr/>
            </a:pPr>
            <a:endParaRPr lang="uk-UA" altLang="uk-UA" sz="1600" b="1" dirty="0">
              <a:solidFill>
                <a:srgbClr val="FF0000"/>
              </a:solidFill>
              <a:latin typeface="Lato Regular"/>
            </a:endParaRPr>
          </a:p>
        </p:txBody>
      </p:sp>
      <p:sp>
        <p:nvSpPr>
          <p:cNvPr id="71" name="Прямоугольник 69">
            <a:extLst>
              <a:ext uri="{FF2B5EF4-FFF2-40B4-BE49-F238E27FC236}">
                <a16:creationId xmlns:a16="http://schemas.microsoft.com/office/drawing/2014/main" id="{4F9DE583-0FE9-434D-BA05-921918F6ED58}"/>
              </a:ext>
            </a:extLst>
          </p:cNvPr>
          <p:cNvSpPr/>
          <p:nvPr/>
        </p:nvSpPr>
        <p:spPr>
          <a:xfrm>
            <a:off x="5813548" y="920448"/>
            <a:ext cx="5910517" cy="2126223"/>
          </a:xfrm>
          <a:prstGeom prst="rect">
            <a:avLst/>
          </a:prstGeom>
        </p:spPr>
        <p:txBody>
          <a:bodyPr wrap="square">
            <a:spAutoFit/>
          </a:bodyPr>
          <a:lstStyle/>
          <a:p>
            <a:pPr marL="285750" lvl="0" indent="-285750" algn="just" defTabSz="685800">
              <a:spcBef>
                <a:spcPts val="450"/>
              </a:spcBef>
              <a:buFont typeface="Wingdings" panose="05000000000000000000" pitchFamily="2" charset="2"/>
              <a:buChar char="q"/>
              <a:defRPr/>
            </a:pPr>
            <a:r>
              <a:rPr lang="en-US" altLang="uk-UA" sz="1600" dirty="0">
                <a:latin typeface="Arial" panose="020B0604020202020204" pitchFamily="34" charset="0"/>
                <a:cs typeface="Arial" panose="020B0604020202020204" pitchFamily="34" charset="0"/>
              </a:rPr>
              <a:t>Resolution of the Cabinet of Ministers of Ukraine No. 263 </a:t>
            </a:r>
            <a:r>
              <a:rPr lang="en-US" altLang="uk-UA" sz="1600" dirty="0" smtClean="0">
                <a:latin typeface="Arial" panose="020B0604020202020204" pitchFamily="34" charset="0"/>
                <a:cs typeface="Arial" panose="020B0604020202020204" pitchFamily="34" charset="0"/>
              </a:rPr>
              <a:t>"</a:t>
            </a:r>
            <a:r>
              <a:rPr lang="en-US" altLang="uk-UA" sz="1600" dirty="0">
                <a:latin typeface="Arial" panose="020B0604020202020204" pitchFamily="34" charset="0"/>
                <a:cs typeface="Arial" panose="020B0604020202020204" pitchFamily="34" charset="0"/>
              </a:rPr>
              <a:t>Some issues of ensuring the functioning of information and communication systems, electronic communication systems, public electronic registers under martial </a:t>
            </a:r>
            <a:r>
              <a:rPr lang="en-US" altLang="uk-UA" sz="1600" dirty="0" smtClean="0">
                <a:latin typeface="Arial" panose="020B0604020202020204" pitchFamily="34" charset="0"/>
                <a:cs typeface="Arial" panose="020B0604020202020204" pitchFamily="34" charset="0"/>
              </a:rPr>
              <a:t>law” dated </a:t>
            </a:r>
            <a:br>
              <a:rPr lang="en-US" altLang="uk-UA" sz="1600" dirty="0" smtClean="0">
                <a:latin typeface="Arial" panose="020B0604020202020204" pitchFamily="34" charset="0"/>
                <a:cs typeface="Arial" panose="020B0604020202020204" pitchFamily="34" charset="0"/>
              </a:rPr>
            </a:br>
            <a:r>
              <a:rPr lang="en-US" altLang="uk-UA" sz="1600" dirty="0" smtClean="0">
                <a:latin typeface="Arial" panose="020B0604020202020204" pitchFamily="34" charset="0"/>
                <a:cs typeface="Arial" panose="020B0604020202020204" pitchFamily="34" charset="0"/>
              </a:rPr>
              <a:t>March </a:t>
            </a:r>
            <a:r>
              <a:rPr lang="en-US" altLang="uk-UA" sz="1600" dirty="0">
                <a:latin typeface="Arial" panose="020B0604020202020204" pitchFamily="34" charset="0"/>
                <a:cs typeface="Arial" panose="020B0604020202020204" pitchFamily="34" charset="0"/>
              </a:rPr>
              <a:t>12, </a:t>
            </a:r>
            <a:r>
              <a:rPr lang="en-US" altLang="uk-UA" sz="1600" dirty="0" smtClean="0">
                <a:latin typeface="Arial" panose="020B0604020202020204" pitchFamily="34" charset="0"/>
                <a:cs typeface="Arial" panose="020B0604020202020204" pitchFamily="34" charset="0"/>
              </a:rPr>
              <a:t>2022.</a:t>
            </a:r>
            <a:endParaRPr lang="uk-UA" altLang="uk-UA" sz="1600" dirty="0" smtClean="0">
              <a:latin typeface="Arial" panose="020B0604020202020204" pitchFamily="34" charset="0"/>
              <a:cs typeface="Arial" panose="020B0604020202020204" pitchFamily="34" charset="0"/>
            </a:endParaRPr>
          </a:p>
          <a:p>
            <a:pPr marL="285750" lvl="0" indent="-285750" algn="just" defTabSz="685800">
              <a:spcBef>
                <a:spcPts val="450"/>
              </a:spcBef>
              <a:buFont typeface="Wingdings" panose="05000000000000000000" pitchFamily="2" charset="2"/>
              <a:buChar char="q"/>
              <a:defRPr/>
            </a:pPr>
            <a:r>
              <a:rPr lang="en-US" altLang="uk-UA" sz="1600" dirty="0" smtClean="0">
                <a:latin typeface="Arial" panose="020B0604020202020204" pitchFamily="34" charset="0"/>
                <a:cs typeface="Arial" panose="020B0604020202020204" pitchFamily="34" charset="0"/>
              </a:rPr>
              <a:t>Resolution </a:t>
            </a:r>
            <a:r>
              <a:rPr lang="en-US" altLang="uk-UA" sz="1600" dirty="0">
                <a:latin typeface="Arial" panose="020B0604020202020204" pitchFamily="34" charset="0"/>
                <a:cs typeface="Arial" panose="020B0604020202020204" pitchFamily="34" charset="0"/>
              </a:rPr>
              <a:t>of the Cabinet of Ministers of </a:t>
            </a:r>
            <a:r>
              <a:rPr lang="en-US" altLang="uk-UA" sz="1600" dirty="0" smtClean="0">
                <a:latin typeface="Arial" panose="020B0604020202020204" pitchFamily="34" charset="0"/>
                <a:cs typeface="Arial" panose="020B0604020202020204" pitchFamily="34" charset="0"/>
              </a:rPr>
              <a:t>Ukraine </a:t>
            </a:r>
            <a:r>
              <a:rPr lang="en-US" altLang="uk-UA" sz="1600" dirty="0">
                <a:latin typeface="Arial" panose="020B0604020202020204" pitchFamily="34" charset="0"/>
                <a:cs typeface="Arial" panose="020B0604020202020204" pitchFamily="34" charset="0"/>
              </a:rPr>
              <a:t>No. 564</a:t>
            </a:r>
            <a:r>
              <a:rPr lang="en-US" altLang="uk-UA" sz="1600" dirty="0" smtClean="0">
                <a:latin typeface="Arial" panose="020B0604020202020204" pitchFamily="34" charset="0"/>
                <a:cs typeface="Arial" panose="020B0604020202020204" pitchFamily="34" charset="0"/>
              </a:rPr>
              <a:t> </a:t>
            </a:r>
            <a:r>
              <a:rPr lang="en-US" altLang="uk-UA" sz="1600" dirty="0">
                <a:latin typeface="Arial" panose="020B0604020202020204" pitchFamily="34" charset="0"/>
                <a:cs typeface="Arial" panose="020B0604020202020204" pitchFamily="34" charset="0"/>
              </a:rPr>
              <a:t>“Some issues of maintenance and functioning of the State Land Cadastre under martial law” dated </a:t>
            </a:r>
            <a:r>
              <a:rPr lang="en-US" altLang="uk-UA" sz="1600" dirty="0" smtClean="0">
                <a:latin typeface="Arial" panose="020B0604020202020204" pitchFamily="34" charset="0"/>
                <a:cs typeface="Arial" panose="020B0604020202020204" pitchFamily="34" charset="0"/>
              </a:rPr>
              <a:t>May 7, 2022.</a:t>
            </a:r>
          </a:p>
        </p:txBody>
      </p:sp>
    </p:spTree>
    <p:extLst>
      <p:ext uri="{BB962C8B-B14F-4D97-AF65-F5344CB8AC3E}">
        <p14:creationId xmlns:p14="http://schemas.microsoft.com/office/powerpoint/2010/main" val="1537710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Заголовок 3">
            <a:extLst>
              <a:ext uri="{FF2B5EF4-FFF2-40B4-BE49-F238E27FC236}">
                <a16:creationId xmlns:a16="http://schemas.microsoft.com/office/drawing/2014/main" id="{3E8E2D8D-23E7-4CB2-B81F-F00E5AD238C0}"/>
              </a:ext>
            </a:extLst>
          </p:cNvPr>
          <p:cNvSpPr>
            <a:spLocks noGrp="1"/>
          </p:cNvSpPr>
          <p:nvPr>
            <p:ph type="title"/>
          </p:nvPr>
        </p:nvSpPr>
        <p:spPr>
          <a:xfrm>
            <a:off x="457200" y="119781"/>
            <a:ext cx="8767297" cy="719808"/>
          </a:xfrm>
        </p:spPr>
        <p:txBody>
          <a:bodyPr anchor="ctr">
            <a:noAutofit/>
          </a:bodyPr>
          <a:lstStyle/>
          <a:p>
            <a:pPr algn="ctr"/>
            <a:r>
              <a:rPr lang="en-US" sz="2000" b="1" dirty="0">
                <a:latin typeface="Lato Regular"/>
              </a:rPr>
              <a:t>What is there in State Land Cadastre of Ukraine?</a:t>
            </a:r>
            <a:endParaRPr lang="uk-UA" sz="2000" dirty="0">
              <a:latin typeface="Lato Regular"/>
            </a:endParaRPr>
          </a:p>
        </p:txBody>
      </p:sp>
      <p:sp>
        <p:nvSpPr>
          <p:cNvPr id="16" name="Заголовок 1">
            <a:extLst>
              <a:ext uri="{FF2B5EF4-FFF2-40B4-BE49-F238E27FC236}">
                <a16:creationId xmlns:a16="http://schemas.microsoft.com/office/drawing/2014/main" id="{2CFC43E2-1BE0-4BE7-8600-7B34309B3817}"/>
              </a:ext>
            </a:extLst>
          </p:cNvPr>
          <p:cNvSpPr txBox="1">
            <a:spLocks/>
          </p:cNvSpPr>
          <p:nvPr/>
        </p:nvSpPr>
        <p:spPr>
          <a:xfrm>
            <a:off x="1036367" y="380052"/>
            <a:ext cx="9014800" cy="11432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uk-UA" sz="2800" b="1" kern="1200" dirty="0">
                <a:solidFill>
                  <a:srgbClr val="16546A"/>
                </a:solidFill>
                <a:latin typeface="+mj-lt"/>
                <a:ea typeface="+mj-ea"/>
                <a:cs typeface="+mj-cs"/>
              </a:defRPr>
            </a:lvl1pPr>
          </a:lstStyle>
          <a:p>
            <a:r>
              <a:rPr lang="ru-RU"/>
              <a:t/>
            </a:r>
            <a:br>
              <a:rPr lang="ru-RU"/>
            </a:br>
            <a:endParaRPr lang="ru-RU"/>
          </a:p>
        </p:txBody>
      </p:sp>
      <p:sp>
        <p:nvSpPr>
          <p:cNvPr id="17" name="Прямоугольник 47">
            <a:extLst>
              <a:ext uri="{FF2B5EF4-FFF2-40B4-BE49-F238E27FC236}">
                <a16:creationId xmlns:a16="http://schemas.microsoft.com/office/drawing/2014/main" id="{80828DF5-7E54-48A5-8642-D5A01CAA0D1E}"/>
              </a:ext>
            </a:extLst>
          </p:cNvPr>
          <p:cNvSpPr/>
          <p:nvPr/>
        </p:nvSpPr>
        <p:spPr>
          <a:xfrm>
            <a:off x="970929" y="1479820"/>
            <a:ext cx="3012096" cy="338554"/>
          </a:xfrm>
          <a:prstGeom prst="rect">
            <a:avLst/>
          </a:prstGeom>
        </p:spPr>
        <p:txBody>
          <a:bodyPr wrap="square">
            <a:spAutoFit/>
          </a:bodyPr>
          <a:lstStyle/>
          <a:p>
            <a:pPr>
              <a:defRPr/>
            </a:pPr>
            <a:r>
              <a:rPr lang="en-US" sz="1600" dirty="0">
                <a:latin typeface="Lato Regular"/>
                <a:cs typeface="Arial" charset="0"/>
              </a:rPr>
              <a:t>Administrative boundaries </a:t>
            </a:r>
          </a:p>
        </p:txBody>
      </p:sp>
      <p:sp>
        <p:nvSpPr>
          <p:cNvPr id="18" name="Прямоугольник 3">
            <a:extLst>
              <a:ext uri="{FF2B5EF4-FFF2-40B4-BE49-F238E27FC236}">
                <a16:creationId xmlns:a16="http://schemas.microsoft.com/office/drawing/2014/main" id="{4DF853FF-3807-4572-B760-01FEB07A8225}"/>
              </a:ext>
            </a:extLst>
          </p:cNvPr>
          <p:cNvSpPr/>
          <p:nvPr/>
        </p:nvSpPr>
        <p:spPr>
          <a:xfrm>
            <a:off x="984862" y="2068194"/>
            <a:ext cx="2135521" cy="338554"/>
          </a:xfrm>
          <a:prstGeom prst="rect">
            <a:avLst/>
          </a:prstGeom>
        </p:spPr>
        <p:txBody>
          <a:bodyPr wrap="none">
            <a:spAutoFit/>
          </a:bodyPr>
          <a:lstStyle/>
          <a:p>
            <a:pPr lvl="0">
              <a:defRPr/>
            </a:pPr>
            <a:r>
              <a:rPr lang="en-US" sz="1600" dirty="0">
                <a:solidFill>
                  <a:prstClr val="black"/>
                </a:solidFill>
                <a:latin typeface="Lato Regular"/>
                <a:cs typeface="Arial" charset="0"/>
              </a:rPr>
              <a:t>Index cadastral maps</a:t>
            </a:r>
          </a:p>
        </p:txBody>
      </p:sp>
      <p:sp>
        <p:nvSpPr>
          <p:cNvPr id="19" name="Прямоугольник 70">
            <a:extLst>
              <a:ext uri="{FF2B5EF4-FFF2-40B4-BE49-F238E27FC236}">
                <a16:creationId xmlns:a16="http://schemas.microsoft.com/office/drawing/2014/main" id="{95A688B5-77B6-4DD7-BEBF-2214F0483A6F}"/>
              </a:ext>
            </a:extLst>
          </p:cNvPr>
          <p:cNvSpPr/>
          <p:nvPr/>
        </p:nvSpPr>
        <p:spPr>
          <a:xfrm>
            <a:off x="970929" y="2525394"/>
            <a:ext cx="1212191" cy="338554"/>
          </a:xfrm>
          <a:prstGeom prst="rect">
            <a:avLst/>
          </a:prstGeom>
        </p:spPr>
        <p:txBody>
          <a:bodyPr wrap="none">
            <a:spAutoFit/>
          </a:bodyPr>
          <a:lstStyle/>
          <a:p>
            <a:pPr>
              <a:defRPr/>
            </a:pPr>
            <a:r>
              <a:rPr lang="en-US" sz="1600" dirty="0" smtClean="0">
                <a:latin typeface="Lato Regular"/>
                <a:cs typeface="Arial" charset="0"/>
              </a:rPr>
              <a:t>Orthophoto</a:t>
            </a:r>
            <a:endParaRPr lang="en-US" sz="1600" dirty="0">
              <a:latin typeface="Lato Regular"/>
              <a:cs typeface="Arial" charset="0"/>
            </a:endParaRPr>
          </a:p>
        </p:txBody>
      </p:sp>
      <p:sp>
        <p:nvSpPr>
          <p:cNvPr id="20" name="Прямоугольник 72">
            <a:extLst>
              <a:ext uri="{FF2B5EF4-FFF2-40B4-BE49-F238E27FC236}">
                <a16:creationId xmlns:a16="http://schemas.microsoft.com/office/drawing/2014/main" id="{4B7571F1-E895-4713-B026-5680895113B1}"/>
              </a:ext>
            </a:extLst>
          </p:cNvPr>
          <p:cNvSpPr/>
          <p:nvPr/>
        </p:nvSpPr>
        <p:spPr>
          <a:xfrm>
            <a:off x="7543170" y="2861846"/>
            <a:ext cx="1358064" cy="338554"/>
          </a:xfrm>
          <a:prstGeom prst="rect">
            <a:avLst/>
          </a:prstGeom>
        </p:spPr>
        <p:txBody>
          <a:bodyPr wrap="none">
            <a:spAutoFit/>
          </a:bodyPr>
          <a:lstStyle/>
          <a:p>
            <a:pPr>
              <a:defRPr/>
            </a:pPr>
            <a:r>
              <a:rPr lang="en-US" sz="1600" dirty="0">
                <a:latin typeface="Lato Regular"/>
                <a:cs typeface="Arial" charset="0"/>
              </a:rPr>
              <a:t>Land parcels</a:t>
            </a:r>
          </a:p>
        </p:txBody>
      </p:sp>
      <p:pic>
        <p:nvPicPr>
          <p:cNvPr id="22" name="Рисунок 21">
            <a:extLst>
              <a:ext uri="{FF2B5EF4-FFF2-40B4-BE49-F238E27FC236}">
                <a16:creationId xmlns:a16="http://schemas.microsoft.com/office/drawing/2014/main" id="{FEE8ACB6-9A77-45BF-843E-5D79BE8424AE}"/>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9941" y="1447800"/>
            <a:ext cx="468593" cy="468000"/>
          </a:xfrm>
          <a:prstGeom prst="rect">
            <a:avLst/>
          </a:prstGeom>
          <a:solidFill>
            <a:schemeClr val="bg1"/>
          </a:solidFill>
        </p:spPr>
      </p:pic>
      <p:pic>
        <p:nvPicPr>
          <p:cNvPr id="23" name="Рисунок 22">
            <a:extLst>
              <a:ext uri="{FF2B5EF4-FFF2-40B4-BE49-F238E27FC236}">
                <a16:creationId xmlns:a16="http://schemas.microsoft.com/office/drawing/2014/main" id="{DDDC6F73-73B2-4E73-B7CB-D6CB62849A63}"/>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9940" y="1991994"/>
            <a:ext cx="468593" cy="468000"/>
          </a:xfrm>
          <a:prstGeom prst="rect">
            <a:avLst/>
          </a:prstGeom>
          <a:solidFill>
            <a:schemeClr val="bg1"/>
          </a:solidFill>
        </p:spPr>
      </p:pic>
      <p:pic>
        <p:nvPicPr>
          <p:cNvPr id="24" name="Рисунок 23">
            <a:extLst>
              <a:ext uri="{FF2B5EF4-FFF2-40B4-BE49-F238E27FC236}">
                <a16:creationId xmlns:a16="http://schemas.microsoft.com/office/drawing/2014/main" id="{FC7A48B6-DB4F-4322-9D8D-5DA39B20C94C}"/>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7554" y="2525394"/>
            <a:ext cx="468593" cy="468000"/>
          </a:xfrm>
          <a:prstGeom prst="rect">
            <a:avLst/>
          </a:prstGeom>
          <a:solidFill>
            <a:schemeClr val="bg1"/>
          </a:solidFill>
        </p:spPr>
      </p:pic>
      <p:pic>
        <p:nvPicPr>
          <p:cNvPr id="25" name="Рисунок 24">
            <a:extLst>
              <a:ext uri="{FF2B5EF4-FFF2-40B4-BE49-F238E27FC236}">
                <a16:creationId xmlns:a16="http://schemas.microsoft.com/office/drawing/2014/main" id="{979EBD0B-5FDD-4D64-9F1A-985729F7E83D}"/>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57806" y="2808600"/>
            <a:ext cx="468593" cy="468000"/>
          </a:xfrm>
          <a:prstGeom prst="rect">
            <a:avLst/>
          </a:prstGeom>
          <a:solidFill>
            <a:schemeClr val="bg1"/>
          </a:solidFill>
        </p:spPr>
      </p:pic>
      <p:pic>
        <p:nvPicPr>
          <p:cNvPr id="26" name="Рисунок 25">
            <a:extLst>
              <a:ext uri="{FF2B5EF4-FFF2-40B4-BE49-F238E27FC236}">
                <a16:creationId xmlns:a16="http://schemas.microsoft.com/office/drawing/2014/main" id="{82FF8F95-1B85-433D-BD50-09B482017094}"/>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4800" y="3058794"/>
            <a:ext cx="468593" cy="468000"/>
          </a:xfrm>
          <a:prstGeom prst="rect">
            <a:avLst/>
          </a:prstGeom>
          <a:solidFill>
            <a:schemeClr val="bg1"/>
          </a:solidFill>
        </p:spPr>
      </p:pic>
      <p:sp>
        <p:nvSpPr>
          <p:cNvPr id="35" name="Прямокутник 2">
            <a:extLst>
              <a:ext uri="{FF2B5EF4-FFF2-40B4-BE49-F238E27FC236}">
                <a16:creationId xmlns:a16="http://schemas.microsoft.com/office/drawing/2014/main" id="{D3E65B68-263A-4C86-B9D3-BF7524E23800}"/>
              </a:ext>
            </a:extLst>
          </p:cNvPr>
          <p:cNvSpPr/>
          <p:nvPr/>
        </p:nvSpPr>
        <p:spPr>
          <a:xfrm>
            <a:off x="56038" y="969501"/>
            <a:ext cx="5506636" cy="369332"/>
          </a:xfrm>
          <a:prstGeom prst="rect">
            <a:avLst/>
          </a:prstGeom>
        </p:spPr>
        <p:txBody>
          <a:bodyPr wrap="none">
            <a:spAutoFit/>
          </a:bodyPr>
          <a:lstStyle/>
          <a:p>
            <a:pPr algn="ctr"/>
            <a:r>
              <a:rPr lang="en-US" b="1" dirty="0">
                <a:solidFill>
                  <a:srgbClr val="002060"/>
                </a:solidFill>
                <a:latin typeface="Lato Regular"/>
              </a:rPr>
              <a:t>State Land Cadastre system contains such data:</a:t>
            </a:r>
          </a:p>
        </p:txBody>
      </p:sp>
      <p:pic>
        <p:nvPicPr>
          <p:cNvPr id="48" name="Рисунок 47">
            <a:extLst>
              <a:ext uri="{FF2B5EF4-FFF2-40B4-BE49-F238E27FC236}">
                <a16:creationId xmlns:a16="http://schemas.microsoft.com/office/drawing/2014/main" id="{F9C78C67-ACE3-42B4-8B20-49B7EF488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3555594"/>
            <a:ext cx="5006252" cy="2997606"/>
          </a:xfrm>
          <a:prstGeom prst="rect">
            <a:avLst/>
          </a:prstGeom>
        </p:spPr>
      </p:pic>
      <p:sp>
        <p:nvSpPr>
          <p:cNvPr id="43" name="Прямоугольник 75">
            <a:extLst>
              <a:ext uri="{FF2B5EF4-FFF2-40B4-BE49-F238E27FC236}">
                <a16:creationId xmlns:a16="http://schemas.microsoft.com/office/drawing/2014/main" id="{B97FF178-AE99-46D2-98F1-530DB03F6F44}"/>
              </a:ext>
            </a:extLst>
          </p:cNvPr>
          <p:cNvSpPr/>
          <p:nvPr/>
        </p:nvSpPr>
        <p:spPr>
          <a:xfrm>
            <a:off x="7543170" y="2263723"/>
            <a:ext cx="5061231" cy="338554"/>
          </a:xfrm>
          <a:prstGeom prst="rect">
            <a:avLst/>
          </a:prstGeom>
        </p:spPr>
        <p:txBody>
          <a:bodyPr wrap="square">
            <a:spAutoFit/>
          </a:bodyPr>
          <a:lstStyle/>
          <a:p>
            <a:pPr>
              <a:defRPr/>
            </a:pPr>
            <a:r>
              <a:rPr lang="en-US" sz="1600" dirty="0">
                <a:latin typeface="Lato Regular"/>
                <a:cs typeface="Arial" charset="0"/>
              </a:rPr>
              <a:t>Melioration systems and complexes</a:t>
            </a:r>
          </a:p>
        </p:txBody>
      </p:sp>
      <p:pic>
        <p:nvPicPr>
          <p:cNvPr id="38" name="Рисунок 37">
            <a:extLst>
              <a:ext uri="{FF2B5EF4-FFF2-40B4-BE49-F238E27FC236}">
                <a16:creationId xmlns:a16="http://schemas.microsoft.com/office/drawing/2014/main" id="{82FF8F95-1B85-433D-BD50-09B482017094}"/>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40222" y="1524000"/>
            <a:ext cx="468593" cy="468000"/>
          </a:xfrm>
          <a:prstGeom prst="rect">
            <a:avLst/>
          </a:prstGeom>
          <a:solidFill>
            <a:schemeClr val="bg1"/>
          </a:solidFill>
        </p:spPr>
      </p:pic>
      <p:pic>
        <p:nvPicPr>
          <p:cNvPr id="39" name="Рисунок 38">
            <a:extLst>
              <a:ext uri="{FF2B5EF4-FFF2-40B4-BE49-F238E27FC236}">
                <a16:creationId xmlns:a16="http://schemas.microsoft.com/office/drawing/2014/main" id="{82FF8F95-1B85-433D-BD50-09B482017094}"/>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57806" y="2199000"/>
            <a:ext cx="468593" cy="468000"/>
          </a:xfrm>
          <a:prstGeom prst="rect">
            <a:avLst/>
          </a:prstGeom>
          <a:solidFill>
            <a:schemeClr val="bg1"/>
          </a:solidFill>
        </p:spPr>
      </p:pic>
      <p:sp>
        <p:nvSpPr>
          <p:cNvPr id="40" name="Прямоугольник 3">
            <a:extLst>
              <a:ext uri="{FF2B5EF4-FFF2-40B4-BE49-F238E27FC236}">
                <a16:creationId xmlns:a16="http://schemas.microsoft.com/office/drawing/2014/main" id="{4DF853FF-3807-4572-B760-01FEB07A8225}"/>
              </a:ext>
            </a:extLst>
          </p:cNvPr>
          <p:cNvSpPr/>
          <p:nvPr/>
        </p:nvSpPr>
        <p:spPr>
          <a:xfrm>
            <a:off x="984863" y="2993394"/>
            <a:ext cx="5187338" cy="584775"/>
          </a:xfrm>
          <a:prstGeom prst="rect">
            <a:avLst/>
          </a:prstGeom>
        </p:spPr>
        <p:txBody>
          <a:bodyPr wrap="square">
            <a:spAutoFit/>
          </a:bodyPr>
          <a:lstStyle/>
          <a:p>
            <a:pPr lvl="0">
              <a:defRPr/>
            </a:pPr>
            <a:r>
              <a:rPr lang="en-US" sz="1600" dirty="0" smtClean="0">
                <a:solidFill>
                  <a:prstClr val="black"/>
                </a:solidFill>
                <a:latin typeface="Lato Regular"/>
                <a:cs typeface="Arial" charset="0"/>
              </a:rPr>
              <a:t>Information </a:t>
            </a:r>
            <a:r>
              <a:rPr lang="en-US" sz="1600" dirty="0">
                <a:solidFill>
                  <a:prstClr val="black"/>
                </a:solidFill>
                <a:latin typeface="Lato Regular"/>
                <a:cs typeface="Arial" charset="0"/>
              </a:rPr>
              <a:t>about the land within the administrative-territorial units:</a:t>
            </a:r>
            <a:r>
              <a:rPr lang="uk-UA" sz="1600" dirty="0" smtClean="0">
                <a:solidFill>
                  <a:prstClr val="black"/>
                </a:solidFill>
                <a:latin typeface="Lato Regular"/>
                <a:cs typeface="Arial" charset="0"/>
              </a:rPr>
              <a:t> </a:t>
            </a:r>
            <a:endParaRPr lang="en-US" sz="1600" dirty="0">
              <a:solidFill>
                <a:prstClr val="black"/>
              </a:solidFill>
              <a:latin typeface="Lato Regular"/>
              <a:cs typeface="Arial" charset="0"/>
            </a:endParaRPr>
          </a:p>
        </p:txBody>
      </p:sp>
      <p:sp>
        <p:nvSpPr>
          <p:cNvPr id="44" name="Прямоугольник 75">
            <a:extLst>
              <a:ext uri="{FF2B5EF4-FFF2-40B4-BE49-F238E27FC236}">
                <a16:creationId xmlns:a16="http://schemas.microsoft.com/office/drawing/2014/main" id="{B97FF178-AE99-46D2-98F1-530DB03F6F44}"/>
              </a:ext>
            </a:extLst>
          </p:cNvPr>
          <p:cNvSpPr/>
          <p:nvPr/>
        </p:nvSpPr>
        <p:spPr>
          <a:xfrm>
            <a:off x="1264666" y="3706267"/>
            <a:ext cx="5517134" cy="2846933"/>
          </a:xfrm>
          <a:prstGeom prst="rect">
            <a:avLst/>
          </a:prstGeom>
        </p:spPr>
        <p:txBody>
          <a:bodyPr wrap="square">
            <a:spAutoFit/>
          </a:bodyPr>
          <a:lstStyle/>
          <a:p>
            <a:pPr marL="285750" indent="-285750">
              <a:spcBef>
                <a:spcPts val="600"/>
              </a:spcBef>
              <a:buClr>
                <a:schemeClr val="accent3"/>
              </a:buClr>
              <a:buFont typeface="Wingdings" panose="05000000000000000000" pitchFamily="2" charset="2"/>
              <a:buChar char="ü"/>
              <a:defRPr/>
            </a:pPr>
            <a:r>
              <a:rPr lang="en-US" sz="1600" dirty="0">
                <a:latin typeface="Lato Regular"/>
                <a:cs typeface="Arial" charset="0"/>
              </a:rPr>
              <a:t>Boundaries of </a:t>
            </a:r>
            <a:r>
              <a:rPr lang="en-US" sz="1600" dirty="0" smtClean="0">
                <a:latin typeface="Lato Regular"/>
                <a:cs typeface="Arial" charset="0"/>
              </a:rPr>
              <a:t>administrative-territorial units</a:t>
            </a:r>
          </a:p>
          <a:p>
            <a:pPr marL="285750" indent="-285750">
              <a:spcBef>
                <a:spcPts val="600"/>
              </a:spcBef>
              <a:buClr>
                <a:schemeClr val="accent3"/>
              </a:buClr>
              <a:buFont typeface="Wingdings" panose="05000000000000000000" pitchFamily="2" charset="2"/>
              <a:buChar char="ü"/>
              <a:defRPr/>
            </a:pPr>
            <a:r>
              <a:rPr lang="en-US" sz="1600" dirty="0">
                <a:latin typeface="Lato Regular"/>
                <a:cs typeface="Arial" charset="0"/>
              </a:rPr>
              <a:t>boundaries of territorial </a:t>
            </a:r>
            <a:r>
              <a:rPr lang="en-US" sz="1600" dirty="0" smtClean="0">
                <a:latin typeface="Lato Regular"/>
                <a:cs typeface="Arial" charset="0"/>
              </a:rPr>
              <a:t>communities</a:t>
            </a:r>
          </a:p>
          <a:p>
            <a:pPr marL="285750" indent="-285750">
              <a:spcBef>
                <a:spcPts val="600"/>
              </a:spcBef>
              <a:buClr>
                <a:schemeClr val="accent3"/>
              </a:buClr>
              <a:buFont typeface="Wingdings" panose="05000000000000000000" pitchFamily="2" charset="2"/>
              <a:buChar char="ü"/>
              <a:defRPr/>
            </a:pPr>
            <a:r>
              <a:rPr lang="en-US" sz="1600" dirty="0" smtClean="0">
                <a:latin typeface="Lato Regular"/>
                <a:cs typeface="Arial" charset="0"/>
              </a:rPr>
              <a:t>agricultural </a:t>
            </a:r>
            <a:r>
              <a:rPr lang="en-US" sz="1600" dirty="0">
                <a:latin typeface="Lato Regular"/>
                <a:cs typeface="Arial" charset="0"/>
              </a:rPr>
              <a:t>soil groups</a:t>
            </a:r>
          </a:p>
          <a:p>
            <a:pPr marL="285750" indent="-285750">
              <a:spcBef>
                <a:spcPts val="600"/>
              </a:spcBef>
              <a:buClr>
                <a:schemeClr val="accent3"/>
              </a:buClr>
              <a:buFont typeface="Wingdings" panose="05000000000000000000" pitchFamily="2" charset="2"/>
              <a:buChar char="ü"/>
              <a:defRPr/>
            </a:pPr>
            <a:r>
              <a:rPr lang="en-US" sz="1600" dirty="0">
                <a:latin typeface="Lato Regular"/>
                <a:cs typeface="Arial" charset="0"/>
              </a:rPr>
              <a:t>information about the </a:t>
            </a:r>
            <a:r>
              <a:rPr lang="en-US" sz="1600" dirty="0" smtClean="0">
                <a:latin typeface="Lato Regular"/>
                <a:cs typeface="Arial" charset="0"/>
              </a:rPr>
              <a:t>lands</a:t>
            </a:r>
            <a:endParaRPr lang="uk-UA" sz="1600" dirty="0" smtClean="0">
              <a:latin typeface="Lato Regular"/>
              <a:cs typeface="Arial" charset="0"/>
            </a:endParaRPr>
          </a:p>
          <a:p>
            <a:pPr marL="285750" indent="-285750">
              <a:spcBef>
                <a:spcPts val="600"/>
              </a:spcBef>
              <a:buClr>
                <a:schemeClr val="accent3"/>
              </a:buClr>
              <a:buFont typeface="Wingdings" panose="05000000000000000000" pitchFamily="2" charset="2"/>
              <a:buChar char="ü"/>
              <a:defRPr/>
            </a:pPr>
            <a:r>
              <a:rPr lang="en-US" sz="1600" dirty="0">
                <a:latin typeface="Lato Regular"/>
                <a:cs typeface="Arial" charset="0"/>
              </a:rPr>
              <a:t>functional </a:t>
            </a:r>
            <a:r>
              <a:rPr lang="en-US" sz="1600" dirty="0" smtClean="0">
                <a:latin typeface="Lato Regular"/>
                <a:cs typeface="Arial" charset="0"/>
              </a:rPr>
              <a:t>areas</a:t>
            </a:r>
            <a:endParaRPr lang="uk-UA" sz="1600" dirty="0" smtClean="0">
              <a:latin typeface="Lato Regular"/>
              <a:cs typeface="Arial" charset="0"/>
            </a:endParaRPr>
          </a:p>
          <a:p>
            <a:pPr marL="285750" indent="-285750">
              <a:spcBef>
                <a:spcPts val="600"/>
              </a:spcBef>
              <a:buClr>
                <a:schemeClr val="accent3"/>
              </a:buClr>
              <a:buFont typeface="Wingdings" panose="05000000000000000000" pitchFamily="2" charset="2"/>
              <a:buChar char="ü"/>
              <a:defRPr/>
            </a:pPr>
            <a:r>
              <a:rPr lang="en-US" sz="1600" dirty="0" smtClean="0">
                <a:latin typeface="Lato Regular"/>
                <a:cs typeface="Arial" charset="0"/>
              </a:rPr>
              <a:t>masses </a:t>
            </a:r>
            <a:r>
              <a:rPr lang="en-US" sz="1600" dirty="0">
                <a:latin typeface="Lato Regular"/>
                <a:cs typeface="Arial" charset="0"/>
              </a:rPr>
              <a:t>of agricultural </a:t>
            </a:r>
            <a:r>
              <a:rPr lang="en-US" sz="1600" dirty="0" smtClean="0">
                <a:latin typeface="Lato Regular"/>
                <a:cs typeface="Arial" charset="0"/>
              </a:rPr>
              <a:t>lands</a:t>
            </a:r>
            <a:endParaRPr lang="uk-UA" sz="1600" dirty="0" smtClean="0">
              <a:latin typeface="Lato Regular"/>
              <a:cs typeface="Arial" charset="0"/>
            </a:endParaRPr>
          </a:p>
          <a:p>
            <a:pPr marL="285750" indent="-285750">
              <a:spcBef>
                <a:spcPts val="600"/>
              </a:spcBef>
              <a:buClr>
                <a:schemeClr val="accent3"/>
              </a:buClr>
              <a:buFont typeface="Wingdings" panose="05000000000000000000" pitchFamily="2" charset="2"/>
              <a:buChar char="ü"/>
              <a:defRPr/>
            </a:pPr>
            <a:r>
              <a:rPr lang="en-US" sz="1600" dirty="0" smtClean="0">
                <a:latin typeface="Lato Regular"/>
                <a:cs typeface="Arial" charset="0"/>
              </a:rPr>
              <a:t>Information </a:t>
            </a:r>
            <a:r>
              <a:rPr lang="en-US" sz="1600" dirty="0">
                <a:latin typeface="Lato Regular"/>
                <a:cs typeface="Arial" charset="0"/>
              </a:rPr>
              <a:t>on land and soil protection measures</a:t>
            </a:r>
            <a:endParaRPr lang="uk-UA" sz="1600" dirty="0" smtClean="0">
              <a:latin typeface="Lato Regular"/>
              <a:cs typeface="Arial" charset="0"/>
            </a:endParaRPr>
          </a:p>
          <a:p>
            <a:pPr marL="285750" indent="-285750">
              <a:spcBef>
                <a:spcPts val="600"/>
              </a:spcBef>
              <a:buClr>
                <a:schemeClr val="accent3"/>
              </a:buClr>
              <a:buFont typeface="Wingdings" panose="05000000000000000000" pitchFamily="2" charset="2"/>
              <a:buChar char="ü"/>
              <a:defRPr/>
            </a:pPr>
            <a:r>
              <a:rPr lang="en-US" sz="1600" dirty="0">
                <a:latin typeface="Lato Regular"/>
                <a:cs typeface="Arial" charset="0"/>
              </a:rPr>
              <a:t>Information on land contaminated by explosive ordnance</a:t>
            </a:r>
            <a:endParaRPr lang="uk-UA" sz="1600" dirty="0">
              <a:latin typeface="Lato Regular"/>
              <a:cs typeface="Arial" charset="0"/>
            </a:endParaRPr>
          </a:p>
        </p:txBody>
      </p:sp>
      <p:sp>
        <p:nvSpPr>
          <p:cNvPr id="45" name="Прямоугольник 72">
            <a:extLst>
              <a:ext uri="{FF2B5EF4-FFF2-40B4-BE49-F238E27FC236}">
                <a16:creationId xmlns:a16="http://schemas.microsoft.com/office/drawing/2014/main" id="{4B7571F1-E895-4713-B026-5680895113B1}"/>
              </a:ext>
            </a:extLst>
          </p:cNvPr>
          <p:cNvSpPr/>
          <p:nvPr/>
        </p:nvSpPr>
        <p:spPr>
          <a:xfrm>
            <a:off x="7543170" y="1577246"/>
            <a:ext cx="1996059" cy="338554"/>
          </a:xfrm>
          <a:prstGeom prst="rect">
            <a:avLst/>
          </a:prstGeom>
        </p:spPr>
        <p:txBody>
          <a:bodyPr wrap="none">
            <a:spAutoFit/>
          </a:bodyPr>
          <a:lstStyle/>
          <a:p>
            <a:pPr>
              <a:defRPr/>
            </a:pPr>
            <a:r>
              <a:rPr lang="en-US" sz="1600" dirty="0">
                <a:latin typeface="Lato Regular"/>
                <a:cs typeface="Arial" charset="0"/>
              </a:rPr>
              <a:t>Land use limitations</a:t>
            </a:r>
          </a:p>
        </p:txBody>
      </p:sp>
    </p:spTree>
    <p:extLst>
      <p:ext uri="{BB962C8B-B14F-4D97-AF65-F5344CB8AC3E}">
        <p14:creationId xmlns:p14="http://schemas.microsoft.com/office/powerpoint/2010/main" val="153947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3896376"/>
            <a:ext cx="4419600" cy="2961624"/>
          </a:xfrm>
          <a:prstGeom prst="rect">
            <a:avLst/>
          </a:prstGeom>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358" y="838200"/>
            <a:ext cx="4659442" cy="3090446"/>
          </a:xfrm>
          <a:prstGeom prst="rect">
            <a:avLst/>
          </a:prstGeom>
        </p:spPr>
      </p:pic>
      <p:sp>
        <p:nvSpPr>
          <p:cNvPr id="15" name="Заголовок 3">
            <a:extLst>
              <a:ext uri="{FF2B5EF4-FFF2-40B4-BE49-F238E27FC236}">
                <a16:creationId xmlns:a16="http://schemas.microsoft.com/office/drawing/2014/main" id="{3E8E2D8D-23E7-4CB2-B81F-F00E5AD238C0}"/>
              </a:ext>
            </a:extLst>
          </p:cNvPr>
          <p:cNvSpPr>
            <a:spLocks noGrp="1"/>
          </p:cNvSpPr>
          <p:nvPr>
            <p:ph type="title"/>
          </p:nvPr>
        </p:nvSpPr>
        <p:spPr>
          <a:xfrm>
            <a:off x="457200" y="119781"/>
            <a:ext cx="8767297" cy="719808"/>
          </a:xfrm>
        </p:spPr>
        <p:txBody>
          <a:bodyPr anchor="ctr">
            <a:noAutofit/>
          </a:bodyPr>
          <a:lstStyle/>
          <a:p>
            <a:pPr algn="ctr"/>
            <a:r>
              <a:rPr lang="en-US" sz="2000" b="1" dirty="0">
                <a:latin typeface="Lato Regular"/>
              </a:rPr>
              <a:t>State Land Cadastre of Ukraine</a:t>
            </a:r>
            <a:endParaRPr lang="uk-UA" sz="2000" dirty="0">
              <a:latin typeface="Lato Regular"/>
            </a:endParaRPr>
          </a:p>
        </p:txBody>
      </p:sp>
      <p:sp>
        <p:nvSpPr>
          <p:cNvPr id="17" name="Прямоугольник 47">
            <a:extLst>
              <a:ext uri="{FF2B5EF4-FFF2-40B4-BE49-F238E27FC236}">
                <a16:creationId xmlns:a16="http://schemas.microsoft.com/office/drawing/2014/main" id="{80828DF5-7E54-48A5-8642-D5A01CAA0D1E}"/>
              </a:ext>
            </a:extLst>
          </p:cNvPr>
          <p:cNvSpPr/>
          <p:nvPr/>
        </p:nvSpPr>
        <p:spPr>
          <a:xfrm>
            <a:off x="1428129" y="1741800"/>
            <a:ext cx="3012096" cy="338554"/>
          </a:xfrm>
          <a:prstGeom prst="rect">
            <a:avLst/>
          </a:prstGeom>
        </p:spPr>
        <p:txBody>
          <a:bodyPr wrap="square">
            <a:spAutoFit/>
          </a:bodyPr>
          <a:lstStyle/>
          <a:p>
            <a:pPr>
              <a:defRPr/>
            </a:pPr>
            <a:r>
              <a:rPr lang="en-US" sz="1600" dirty="0">
                <a:latin typeface="Lato Regular"/>
                <a:cs typeface="Arial" charset="0"/>
              </a:rPr>
              <a:t>Nature reserve fund</a:t>
            </a:r>
          </a:p>
        </p:txBody>
      </p:sp>
      <p:sp>
        <p:nvSpPr>
          <p:cNvPr id="18" name="Прямоугольник 3">
            <a:extLst>
              <a:ext uri="{FF2B5EF4-FFF2-40B4-BE49-F238E27FC236}">
                <a16:creationId xmlns:a16="http://schemas.microsoft.com/office/drawing/2014/main" id="{4DF853FF-3807-4572-B760-01FEB07A8225}"/>
              </a:ext>
            </a:extLst>
          </p:cNvPr>
          <p:cNvSpPr/>
          <p:nvPr/>
        </p:nvSpPr>
        <p:spPr>
          <a:xfrm>
            <a:off x="1442062" y="3342000"/>
            <a:ext cx="869149" cy="338554"/>
          </a:xfrm>
          <a:prstGeom prst="rect">
            <a:avLst/>
          </a:prstGeom>
        </p:spPr>
        <p:txBody>
          <a:bodyPr wrap="none">
            <a:spAutoFit/>
          </a:bodyPr>
          <a:lstStyle/>
          <a:p>
            <a:pPr lvl="0">
              <a:defRPr/>
            </a:pPr>
            <a:r>
              <a:rPr lang="en-US" sz="1600" dirty="0">
                <a:solidFill>
                  <a:prstClr val="black"/>
                </a:solidFill>
                <a:latin typeface="Lato Regular"/>
                <a:cs typeface="Arial" charset="0"/>
              </a:rPr>
              <a:t>Forests</a:t>
            </a:r>
          </a:p>
        </p:txBody>
      </p:sp>
      <p:sp>
        <p:nvSpPr>
          <p:cNvPr id="19" name="Прямоугольник 70">
            <a:extLst>
              <a:ext uri="{FF2B5EF4-FFF2-40B4-BE49-F238E27FC236}">
                <a16:creationId xmlns:a16="http://schemas.microsoft.com/office/drawing/2014/main" id="{95A688B5-77B6-4DD7-BEBF-2214F0483A6F}"/>
              </a:ext>
            </a:extLst>
          </p:cNvPr>
          <p:cNvSpPr/>
          <p:nvPr/>
        </p:nvSpPr>
        <p:spPr>
          <a:xfrm>
            <a:off x="1428129" y="3841646"/>
            <a:ext cx="1358064" cy="338554"/>
          </a:xfrm>
          <a:prstGeom prst="rect">
            <a:avLst/>
          </a:prstGeom>
        </p:spPr>
        <p:txBody>
          <a:bodyPr wrap="none">
            <a:spAutoFit/>
          </a:bodyPr>
          <a:lstStyle/>
          <a:p>
            <a:pPr>
              <a:defRPr/>
            </a:pPr>
            <a:r>
              <a:rPr lang="en-US" sz="1600" dirty="0">
                <a:latin typeface="Lato Regular"/>
                <a:cs typeface="Arial" charset="0"/>
              </a:rPr>
              <a:t>Hydrography</a:t>
            </a:r>
          </a:p>
        </p:txBody>
      </p:sp>
      <p:pic>
        <p:nvPicPr>
          <p:cNvPr id="22" name="Рисунок 21">
            <a:extLst>
              <a:ext uri="{FF2B5EF4-FFF2-40B4-BE49-F238E27FC236}">
                <a16:creationId xmlns:a16="http://schemas.microsoft.com/office/drawing/2014/main" id="{FEE8ACB6-9A77-45BF-843E-5D79BE8424A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141" y="1665600"/>
            <a:ext cx="468593" cy="468000"/>
          </a:xfrm>
          <a:prstGeom prst="rect">
            <a:avLst/>
          </a:prstGeom>
          <a:solidFill>
            <a:schemeClr val="bg1"/>
          </a:solidFill>
        </p:spPr>
      </p:pic>
      <p:pic>
        <p:nvPicPr>
          <p:cNvPr id="23" name="Рисунок 22">
            <a:extLst>
              <a:ext uri="{FF2B5EF4-FFF2-40B4-BE49-F238E27FC236}">
                <a16:creationId xmlns:a16="http://schemas.microsoft.com/office/drawing/2014/main" id="{DDDC6F73-73B2-4E73-B7CB-D6CB62849A6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140" y="3265800"/>
            <a:ext cx="468593" cy="468000"/>
          </a:xfrm>
          <a:prstGeom prst="rect">
            <a:avLst/>
          </a:prstGeom>
          <a:solidFill>
            <a:schemeClr val="bg1"/>
          </a:solidFill>
        </p:spPr>
      </p:pic>
      <p:pic>
        <p:nvPicPr>
          <p:cNvPr id="24" name="Рисунок 23">
            <a:extLst>
              <a:ext uri="{FF2B5EF4-FFF2-40B4-BE49-F238E27FC236}">
                <a16:creationId xmlns:a16="http://schemas.microsoft.com/office/drawing/2014/main" id="{FC7A48B6-DB4F-4322-9D8D-5DA39B20C94C}"/>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4754" y="3799200"/>
            <a:ext cx="468593" cy="468000"/>
          </a:xfrm>
          <a:prstGeom prst="rect">
            <a:avLst/>
          </a:prstGeom>
          <a:solidFill>
            <a:schemeClr val="bg1"/>
          </a:solidFill>
        </p:spPr>
      </p:pic>
      <p:pic>
        <p:nvPicPr>
          <p:cNvPr id="26" name="Рисунок 25">
            <a:extLst>
              <a:ext uri="{FF2B5EF4-FFF2-40B4-BE49-F238E27FC236}">
                <a16:creationId xmlns:a16="http://schemas.microsoft.com/office/drawing/2014/main" id="{82FF8F95-1B85-433D-BD50-09B48201709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2000" y="4332600"/>
            <a:ext cx="468593" cy="468000"/>
          </a:xfrm>
          <a:prstGeom prst="rect">
            <a:avLst/>
          </a:prstGeom>
          <a:solidFill>
            <a:schemeClr val="bg1"/>
          </a:solidFill>
        </p:spPr>
      </p:pic>
      <p:sp>
        <p:nvSpPr>
          <p:cNvPr id="35" name="Прямокутник 2">
            <a:extLst>
              <a:ext uri="{FF2B5EF4-FFF2-40B4-BE49-F238E27FC236}">
                <a16:creationId xmlns:a16="http://schemas.microsoft.com/office/drawing/2014/main" id="{D3E65B68-263A-4C86-B9D3-BF7524E23800}"/>
              </a:ext>
            </a:extLst>
          </p:cNvPr>
          <p:cNvSpPr/>
          <p:nvPr/>
        </p:nvSpPr>
        <p:spPr>
          <a:xfrm>
            <a:off x="609600" y="929197"/>
            <a:ext cx="5829379" cy="646331"/>
          </a:xfrm>
          <a:prstGeom prst="rect">
            <a:avLst/>
          </a:prstGeom>
        </p:spPr>
        <p:txBody>
          <a:bodyPr wrap="square">
            <a:spAutoFit/>
          </a:bodyPr>
          <a:lstStyle/>
          <a:p>
            <a:pPr algn="ctr"/>
            <a:r>
              <a:rPr lang="en-US" b="1" dirty="0">
                <a:solidFill>
                  <a:srgbClr val="002060"/>
                </a:solidFill>
                <a:latin typeface="Lato Regular"/>
              </a:rPr>
              <a:t>The state land cadastre system contains information-reference </a:t>
            </a:r>
            <a:r>
              <a:rPr lang="en-US" b="1" dirty="0" smtClean="0">
                <a:solidFill>
                  <a:srgbClr val="002060"/>
                </a:solidFill>
                <a:latin typeface="Lato Regular"/>
              </a:rPr>
              <a:t>layers</a:t>
            </a:r>
            <a:r>
              <a:rPr lang="uk-UA" b="1" dirty="0" smtClean="0">
                <a:solidFill>
                  <a:srgbClr val="002060"/>
                </a:solidFill>
                <a:latin typeface="Lato Regular"/>
              </a:rPr>
              <a:t>:</a:t>
            </a:r>
            <a:endParaRPr lang="ru-RU" b="1" dirty="0">
              <a:solidFill>
                <a:srgbClr val="002060"/>
              </a:solidFill>
              <a:latin typeface="Lato Regular"/>
            </a:endParaRPr>
          </a:p>
        </p:txBody>
      </p:sp>
      <p:sp>
        <p:nvSpPr>
          <p:cNvPr id="43" name="Прямоугольник 75">
            <a:extLst>
              <a:ext uri="{FF2B5EF4-FFF2-40B4-BE49-F238E27FC236}">
                <a16:creationId xmlns:a16="http://schemas.microsoft.com/office/drawing/2014/main" id="{B97FF178-AE99-46D2-98F1-530DB03F6F44}"/>
              </a:ext>
            </a:extLst>
          </p:cNvPr>
          <p:cNvSpPr/>
          <p:nvPr/>
        </p:nvSpPr>
        <p:spPr>
          <a:xfrm>
            <a:off x="1447924" y="5323200"/>
            <a:ext cx="5061231" cy="584775"/>
          </a:xfrm>
          <a:prstGeom prst="rect">
            <a:avLst/>
          </a:prstGeom>
        </p:spPr>
        <p:txBody>
          <a:bodyPr wrap="square">
            <a:spAutoFit/>
          </a:bodyPr>
          <a:lstStyle/>
          <a:p>
            <a:pPr>
              <a:defRPr/>
            </a:pPr>
            <a:r>
              <a:rPr lang="en-US" sz="1600" dirty="0" smtClean="0">
                <a:latin typeface="Lato Regular"/>
                <a:cs typeface="Arial" charset="0"/>
              </a:rPr>
              <a:t>Information </a:t>
            </a:r>
            <a:r>
              <a:rPr lang="en-US" sz="1600" dirty="0">
                <a:latin typeface="Lato Regular"/>
                <a:cs typeface="Arial" charset="0"/>
              </a:rPr>
              <a:t>on subsoil plots and issued special permits for subsoil use</a:t>
            </a:r>
            <a:endParaRPr lang="uk-UA" sz="1600" dirty="0" smtClean="0">
              <a:latin typeface="Lato Regular"/>
              <a:cs typeface="Arial" charset="0"/>
            </a:endParaRPr>
          </a:p>
        </p:txBody>
      </p:sp>
      <p:pic>
        <p:nvPicPr>
          <p:cNvPr id="38" name="Рисунок 37">
            <a:extLst>
              <a:ext uri="{FF2B5EF4-FFF2-40B4-BE49-F238E27FC236}">
                <a16:creationId xmlns:a16="http://schemas.microsoft.com/office/drawing/2014/main" id="{82FF8F95-1B85-433D-BD50-09B48201709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2000" y="4866000"/>
            <a:ext cx="468593" cy="468000"/>
          </a:xfrm>
          <a:prstGeom prst="rect">
            <a:avLst/>
          </a:prstGeom>
          <a:solidFill>
            <a:schemeClr val="bg1"/>
          </a:solidFill>
        </p:spPr>
      </p:pic>
      <p:pic>
        <p:nvPicPr>
          <p:cNvPr id="39" name="Рисунок 38">
            <a:extLst>
              <a:ext uri="{FF2B5EF4-FFF2-40B4-BE49-F238E27FC236}">
                <a16:creationId xmlns:a16="http://schemas.microsoft.com/office/drawing/2014/main" id="{82FF8F95-1B85-433D-BD50-09B48201709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7140" y="5399400"/>
            <a:ext cx="468593" cy="468000"/>
          </a:xfrm>
          <a:prstGeom prst="rect">
            <a:avLst/>
          </a:prstGeom>
          <a:solidFill>
            <a:schemeClr val="bg1"/>
          </a:solidFill>
        </p:spPr>
      </p:pic>
      <p:sp>
        <p:nvSpPr>
          <p:cNvPr id="45" name="Прямоугольник 72">
            <a:extLst>
              <a:ext uri="{FF2B5EF4-FFF2-40B4-BE49-F238E27FC236}">
                <a16:creationId xmlns:a16="http://schemas.microsoft.com/office/drawing/2014/main" id="{4B7571F1-E895-4713-B026-5680895113B1}"/>
              </a:ext>
            </a:extLst>
          </p:cNvPr>
          <p:cNvSpPr/>
          <p:nvPr/>
        </p:nvSpPr>
        <p:spPr>
          <a:xfrm>
            <a:off x="1442062" y="4375046"/>
            <a:ext cx="1494320" cy="338554"/>
          </a:xfrm>
          <a:prstGeom prst="rect">
            <a:avLst/>
          </a:prstGeom>
        </p:spPr>
        <p:txBody>
          <a:bodyPr wrap="none">
            <a:spAutoFit/>
          </a:bodyPr>
          <a:lstStyle/>
          <a:p>
            <a:pPr>
              <a:defRPr/>
            </a:pPr>
            <a:r>
              <a:rPr lang="en-US" sz="1600" dirty="0">
                <a:latin typeface="Lato Regular"/>
                <a:cs typeface="Arial" charset="0"/>
              </a:rPr>
              <a:t>Defense lands</a:t>
            </a:r>
          </a:p>
        </p:txBody>
      </p:sp>
      <p:sp>
        <p:nvSpPr>
          <p:cNvPr id="21" name="Прямоугольник 3">
            <a:extLst>
              <a:ext uri="{FF2B5EF4-FFF2-40B4-BE49-F238E27FC236}">
                <a16:creationId xmlns:a16="http://schemas.microsoft.com/office/drawing/2014/main" id="{4DF853FF-3807-4572-B760-01FEB07A8225}"/>
              </a:ext>
            </a:extLst>
          </p:cNvPr>
          <p:cNvSpPr/>
          <p:nvPr/>
        </p:nvSpPr>
        <p:spPr>
          <a:xfrm>
            <a:off x="1442062" y="4942200"/>
            <a:ext cx="3332002" cy="338554"/>
          </a:xfrm>
          <a:prstGeom prst="rect">
            <a:avLst/>
          </a:prstGeom>
        </p:spPr>
        <p:txBody>
          <a:bodyPr wrap="none">
            <a:spAutoFit/>
          </a:bodyPr>
          <a:lstStyle/>
          <a:p>
            <a:pPr lvl="0">
              <a:defRPr/>
            </a:pPr>
            <a:r>
              <a:rPr lang="en-US" sz="1600" dirty="0">
                <a:solidFill>
                  <a:prstClr val="black"/>
                </a:solidFill>
                <a:latin typeface="Lato Regular"/>
                <a:cs typeface="Arial" charset="0"/>
              </a:rPr>
              <a:t>Information about energy facilities</a:t>
            </a:r>
          </a:p>
        </p:txBody>
      </p:sp>
      <p:sp>
        <p:nvSpPr>
          <p:cNvPr id="27" name="Прямоугольник 72">
            <a:extLst>
              <a:ext uri="{FF2B5EF4-FFF2-40B4-BE49-F238E27FC236}">
                <a16:creationId xmlns:a16="http://schemas.microsoft.com/office/drawing/2014/main" id="{4B7571F1-E895-4713-B026-5680895113B1}"/>
              </a:ext>
            </a:extLst>
          </p:cNvPr>
          <p:cNvSpPr/>
          <p:nvPr/>
        </p:nvSpPr>
        <p:spPr>
          <a:xfrm>
            <a:off x="1447638" y="2275200"/>
            <a:ext cx="1723549" cy="338554"/>
          </a:xfrm>
          <a:prstGeom prst="rect">
            <a:avLst/>
          </a:prstGeom>
        </p:spPr>
        <p:txBody>
          <a:bodyPr wrap="none">
            <a:spAutoFit/>
          </a:bodyPr>
          <a:lstStyle/>
          <a:p>
            <a:pPr>
              <a:defRPr/>
            </a:pPr>
            <a:r>
              <a:rPr lang="en-US" sz="1600" dirty="0">
                <a:latin typeface="Lato Regular"/>
                <a:cs typeface="Arial" charset="0"/>
              </a:rPr>
              <a:t>Emerald network</a:t>
            </a:r>
          </a:p>
        </p:txBody>
      </p:sp>
      <p:pic>
        <p:nvPicPr>
          <p:cNvPr id="28" name="Рисунок 27">
            <a:extLst>
              <a:ext uri="{FF2B5EF4-FFF2-40B4-BE49-F238E27FC236}">
                <a16:creationId xmlns:a16="http://schemas.microsoft.com/office/drawing/2014/main" id="{979EBD0B-5FDD-4D64-9F1A-985729F7E83D}"/>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79584" y="2199000"/>
            <a:ext cx="468593" cy="468000"/>
          </a:xfrm>
          <a:prstGeom prst="rect">
            <a:avLst/>
          </a:prstGeom>
          <a:solidFill>
            <a:schemeClr val="bg1"/>
          </a:solidFill>
        </p:spPr>
      </p:pic>
      <p:sp>
        <p:nvSpPr>
          <p:cNvPr id="30" name="Прямоугольник 75">
            <a:extLst>
              <a:ext uri="{FF2B5EF4-FFF2-40B4-BE49-F238E27FC236}">
                <a16:creationId xmlns:a16="http://schemas.microsoft.com/office/drawing/2014/main" id="{B97FF178-AE99-46D2-98F1-530DB03F6F44}"/>
              </a:ext>
            </a:extLst>
          </p:cNvPr>
          <p:cNvSpPr/>
          <p:nvPr/>
        </p:nvSpPr>
        <p:spPr>
          <a:xfrm>
            <a:off x="1432784" y="6009000"/>
            <a:ext cx="5061231" cy="338554"/>
          </a:xfrm>
          <a:prstGeom prst="rect">
            <a:avLst/>
          </a:prstGeom>
        </p:spPr>
        <p:txBody>
          <a:bodyPr wrap="square">
            <a:spAutoFit/>
          </a:bodyPr>
          <a:lstStyle/>
          <a:p>
            <a:pPr>
              <a:defRPr/>
            </a:pPr>
            <a:r>
              <a:rPr lang="en-US" sz="1600" dirty="0">
                <a:latin typeface="Lato Regular"/>
                <a:cs typeface="Arial" charset="0"/>
              </a:rPr>
              <a:t>Information on oil and gas wells</a:t>
            </a:r>
            <a:endParaRPr lang="uk-UA" sz="1600" dirty="0">
              <a:latin typeface="Lato Regular"/>
              <a:cs typeface="Arial" charset="0"/>
            </a:endParaRPr>
          </a:p>
        </p:txBody>
      </p:sp>
      <p:pic>
        <p:nvPicPr>
          <p:cNvPr id="31" name="Рисунок 30">
            <a:extLst>
              <a:ext uri="{FF2B5EF4-FFF2-40B4-BE49-F238E27FC236}">
                <a16:creationId xmlns:a16="http://schemas.microsoft.com/office/drawing/2014/main" id="{82FF8F95-1B85-433D-BD50-09B482017094}"/>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62000" y="5932800"/>
            <a:ext cx="468593" cy="468000"/>
          </a:xfrm>
          <a:prstGeom prst="rect">
            <a:avLst/>
          </a:prstGeom>
          <a:solidFill>
            <a:schemeClr val="bg1"/>
          </a:solidFill>
        </p:spPr>
      </p:pic>
      <p:sp>
        <p:nvSpPr>
          <p:cNvPr id="32" name="Прямоугольник 72">
            <a:extLst>
              <a:ext uri="{FF2B5EF4-FFF2-40B4-BE49-F238E27FC236}">
                <a16:creationId xmlns:a16="http://schemas.microsoft.com/office/drawing/2014/main" id="{4B7571F1-E895-4713-B026-5680895113B1}"/>
              </a:ext>
            </a:extLst>
          </p:cNvPr>
          <p:cNvSpPr/>
          <p:nvPr/>
        </p:nvSpPr>
        <p:spPr>
          <a:xfrm>
            <a:off x="1456523" y="2774846"/>
            <a:ext cx="3510385" cy="338554"/>
          </a:xfrm>
          <a:prstGeom prst="rect">
            <a:avLst/>
          </a:prstGeom>
        </p:spPr>
        <p:txBody>
          <a:bodyPr wrap="none">
            <a:spAutoFit/>
          </a:bodyPr>
          <a:lstStyle/>
          <a:p>
            <a:pPr>
              <a:defRPr/>
            </a:pPr>
            <a:r>
              <a:rPr lang="en-US" sz="1600" dirty="0">
                <a:latin typeface="Lato Regular"/>
                <a:cs typeface="Arial" charset="0"/>
              </a:rPr>
              <a:t>Wetlands of international importance</a:t>
            </a:r>
          </a:p>
        </p:txBody>
      </p:sp>
      <p:pic>
        <p:nvPicPr>
          <p:cNvPr id="33" name="Рисунок 32">
            <a:extLst>
              <a:ext uri="{FF2B5EF4-FFF2-40B4-BE49-F238E27FC236}">
                <a16:creationId xmlns:a16="http://schemas.microsoft.com/office/drawing/2014/main" id="{979EBD0B-5FDD-4D64-9F1A-985729F7E83D}"/>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8469" y="2732400"/>
            <a:ext cx="468593" cy="468000"/>
          </a:xfrm>
          <a:prstGeom prst="rect">
            <a:avLst/>
          </a:prstGeom>
          <a:solidFill>
            <a:schemeClr val="bg1"/>
          </a:solidFill>
        </p:spPr>
      </p:pic>
    </p:spTree>
    <p:extLst>
      <p:ext uri="{BB962C8B-B14F-4D97-AF65-F5344CB8AC3E}">
        <p14:creationId xmlns:p14="http://schemas.microsoft.com/office/powerpoint/2010/main" val="5538681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9992" y="839950"/>
            <a:ext cx="5252008" cy="6025194"/>
          </a:xfrm>
          <a:prstGeom prst="rect">
            <a:avLst/>
          </a:prstGeom>
        </p:spPr>
      </p:pic>
      <p:sp>
        <p:nvSpPr>
          <p:cNvPr id="3" name="Заголовок 2"/>
          <p:cNvSpPr>
            <a:spLocks noGrp="1"/>
          </p:cNvSpPr>
          <p:nvPr>
            <p:ph type="title"/>
          </p:nvPr>
        </p:nvSpPr>
        <p:spPr>
          <a:xfrm>
            <a:off x="600252" y="301823"/>
            <a:ext cx="10991494" cy="307777"/>
          </a:xfrm>
        </p:spPr>
        <p:txBody>
          <a:bodyPr/>
          <a:lstStyle/>
          <a:p>
            <a:pPr algn="ctr"/>
            <a:r>
              <a:rPr lang="en-US" sz="2000" b="1" dirty="0">
                <a:latin typeface="Lato Regular"/>
              </a:rPr>
              <a:t>Development of the State Land Cadastre</a:t>
            </a:r>
            <a:endParaRPr lang="ru-RU" sz="2000" dirty="0"/>
          </a:p>
        </p:txBody>
      </p:sp>
      <p:sp>
        <p:nvSpPr>
          <p:cNvPr id="4" name="Округлений прямокутник 3"/>
          <p:cNvSpPr/>
          <p:nvPr/>
        </p:nvSpPr>
        <p:spPr>
          <a:xfrm>
            <a:off x="228600" y="1219200"/>
            <a:ext cx="2133600" cy="5467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dirty="0"/>
              <a:t>Content of the </a:t>
            </a:r>
            <a:r>
              <a:rPr lang="uk-UA" dirty="0" smtClean="0"/>
              <a:t/>
            </a:r>
            <a:br>
              <a:rPr lang="uk-UA" dirty="0" smtClean="0"/>
            </a:br>
            <a:r>
              <a:rPr lang="en-US" dirty="0" smtClean="0"/>
              <a:t>State </a:t>
            </a:r>
            <a:r>
              <a:rPr lang="en-US" dirty="0"/>
              <a:t>Land Cadastre</a:t>
            </a:r>
            <a:endParaRPr lang="uk-UA" dirty="0"/>
          </a:p>
        </p:txBody>
      </p:sp>
      <p:sp>
        <p:nvSpPr>
          <p:cNvPr id="2" name="Округлений прямокутник 1"/>
          <p:cNvSpPr/>
          <p:nvPr/>
        </p:nvSpPr>
        <p:spPr>
          <a:xfrm>
            <a:off x="914400" y="1917612"/>
            <a:ext cx="3733800" cy="1021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gn="just">
              <a:lnSpc>
                <a:spcPct val="100000"/>
              </a:lnSpc>
              <a:spcAft>
                <a:spcPts val="0"/>
              </a:spcAft>
            </a:pPr>
            <a:r>
              <a:rPr lang="en-US" dirty="0">
                <a:solidFill>
                  <a:schemeClr val="tx1"/>
                </a:solidFill>
              </a:rPr>
              <a:t>Land parcels</a:t>
            </a:r>
            <a:r>
              <a:rPr lang="uk-UA" dirty="0" smtClean="0">
                <a:solidFill>
                  <a:schemeClr val="tx1"/>
                </a:solidFill>
              </a:rPr>
              <a:t>:</a:t>
            </a:r>
            <a:r>
              <a:rPr lang="en-US" dirty="0" smtClean="0">
                <a:solidFill>
                  <a:schemeClr val="tx1"/>
                </a:solidFill>
              </a:rPr>
              <a:t> </a:t>
            </a:r>
            <a:r>
              <a:rPr lang="uk-UA" b="1" dirty="0" smtClean="0">
                <a:ln w="0"/>
                <a:solidFill>
                  <a:schemeClr val="tx1"/>
                </a:solidFill>
                <a:effectLst>
                  <a:outerShdw blurRad="38100" dist="19050" dir="2700000" algn="tl" rotWithShape="0">
                    <a:schemeClr val="dk1">
                      <a:alpha val="40000"/>
                    </a:schemeClr>
                  </a:outerShdw>
                </a:effectLst>
              </a:rPr>
              <a:t>24,8 </a:t>
            </a:r>
            <a:r>
              <a:rPr lang="en-US" b="1" dirty="0" smtClean="0">
                <a:ln w="0"/>
                <a:solidFill>
                  <a:schemeClr val="tx1"/>
                </a:solidFill>
                <a:effectLst>
                  <a:outerShdw blurRad="38100" dist="19050" dir="2700000" algn="tl" rotWithShape="0">
                    <a:schemeClr val="dk1">
                      <a:alpha val="40000"/>
                    </a:schemeClr>
                  </a:outerShdw>
                </a:effectLst>
              </a:rPr>
              <a:t>million</a:t>
            </a:r>
            <a:r>
              <a:rPr lang="uk-UA" b="1" dirty="0" smtClean="0">
                <a:ln w="0"/>
                <a:solidFill>
                  <a:schemeClr val="tx1"/>
                </a:solidFill>
                <a:effectLst>
                  <a:outerShdw blurRad="38100" dist="19050" dir="2700000" algn="tl" rotWithShape="0">
                    <a:schemeClr val="dk1">
                      <a:alpha val="40000"/>
                    </a:schemeClr>
                  </a:outerShdw>
                </a:effectLst>
              </a:rPr>
              <a:t> </a:t>
            </a:r>
            <a:r>
              <a:rPr lang="en-US" b="1" dirty="0" smtClean="0">
                <a:ln w="0"/>
                <a:solidFill>
                  <a:schemeClr val="tx1"/>
                </a:solidFill>
                <a:effectLst>
                  <a:outerShdw blurRad="38100" dist="19050" dir="2700000" algn="tl" rotWithShape="0">
                    <a:schemeClr val="dk1">
                      <a:alpha val="40000"/>
                    </a:schemeClr>
                  </a:outerShdw>
                </a:effectLst>
              </a:rPr>
              <a:t>parcels</a:t>
            </a:r>
            <a:r>
              <a:rPr lang="en-US" b="1" dirty="0">
                <a:ln w="0"/>
                <a:solidFill>
                  <a:schemeClr val="tx1"/>
                </a:solidFill>
                <a:effectLst>
                  <a:outerShdw blurRad="38100" dist="19050" dir="2700000" algn="tl" rotWithShape="0">
                    <a:schemeClr val="dk1">
                      <a:alpha val="40000"/>
                    </a:schemeClr>
                  </a:outerShdw>
                </a:effectLst>
              </a:rPr>
              <a:t> with an area of 44.6 million </a:t>
            </a:r>
            <a:r>
              <a:rPr lang="en-US" b="1" dirty="0" smtClean="0">
                <a:ln w="0"/>
                <a:solidFill>
                  <a:schemeClr val="tx1"/>
                </a:solidFill>
                <a:effectLst>
                  <a:outerShdw blurRad="38100" dist="19050" dir="2700000" algn="tl" rotWithShape="0">
                    <a:schemeClr val="dk1">
                      <a:alpha val="40000"/>
                    </a:schemeClr>
                  </a:outerShdw>
                </a:effectLst>
              </a:rPr>
              <a:t>ha</a:t>
            </a:r>
            <a:r>
              <a:rPr lang="en-US" b="1" dirty="0">
                <a:ln w="0"/>
                <a:solidFill>
                  <a:schemeClr val="tx1"/>
                </a:solidFill>
                <a:effectLst>
                  <a:outerShdw blurRad="38100" dist="19050" dir="2700000" algn="tl" rotWithShape="0">
                    <a:schemeClr val="dk1">
                      <a:alpha val="40000"/>
                    </a:schemeClr>
                  </a:outerShdw>
                </a:effectLst>
              </a:rPr>
              <a:t> </a:t>
            </a:r>
            <a:r>
              <a:rPr lang="uk-UA" dirty="0" smtClean="0">
                <a:solidFill>
                  <a:schemeClr val="tx1"/>
                </a:solidFill>
              </a:rPr>
              <a:t>(</a:t>
            </a:r>
            <a:r>
              <a:rPr lang="ru-RU" dirty="0" smtClean="0">
                <a:solidFill>
                  <a:schemeClr val="tx1"/>
                </a:solidFill>
              </a:rPr>
              <a:t>472 447 </a:t>
            </a:r>
            <a:r>
              <a:rPr lang="en-US" dirty="0" smtClean="0">
                <a:solidFill>
                  <a:schemeClr val="tx1"/>
                </a:solidFill>
              </a:rPr>
              <a:t>parcels</a:t>
            </a:r>
            <a:r>
              <a:rPr lang="ru-RU" dirty="0" smtClean="0">
                <a:solidFill>
                  <a:schemeClr val="tx1"/>
                </a:solidFill>
              </a:rPr>
              <a:t>, 1 </a:t>
            </a:r>
            <a:r>
              <a:rPr lang="en-US" dirty="0" smtClean="0">
                <a:solidFill>
                  <a:schemeClr val="tx1"/>
                </a:solidFill>
              </a:rPr>
              <a:t>million</a:t>
            </a:r>
            <a:r>
              <a:rPr lang="ru-RU" dirty="0" smtClean="0">
                <a:solidFill>
                  <a:schemeClr val="tx1"/>
                </a:solidFill>
              </a:rPr>
              <a:t> </a:t>
            </a:r>
            <a:r>
              <a:rPr lang="en-US" dirty="0" smtClean="0">
                <a:solidFill>
                  <a:schemeClr val="tx1"/>
                </a:solidFill>
              </a:rPr>
              <a:t>ha</a:t>
            </a:r>
            <a:r>
              <a:rPr lang="ru-RU" dirty="0" smtClean="0">
                <a:solidFill>
                  <a:schemeClr val="tx1"/>
                </a:solidFill>
              </a:rPr>
              <a:t> </a:t>
            </a:r>
            <a:r>
              <a:rPr lang="en-US" dirty="0" smtClean="0">
                <a:solidFill>
                  <a:schemeClr val="tx1"/>
                </a:solidFill>
              </a:rPr>
              <a:t>in </a:t>
            </a:r>
            <a:r>
              <a:rPr lang="uk-UA" dirty="0" smtClean="0">
                <a:solidFill>
                  <a:schemeClr val="tx1"/>
                </a:solidFill>
              </a:rPr>
              <a:t>2023)</a:t>
            </a:r>
            <a:endParaRPr lang="uk-UA" dirty="0"/>
          </a:p>
        </p:txBody>
      </p:sp>
      <p:sp>
        <p:nvSpPr>
          <p:cNvPr id="6" name="Округлений прямокутник 5"/>
          <p:cNvSpPr/>
          <p:nvPr/>
        </p:nvSpPr>
        <p:spPr>
          <a:xfrm>
            <a:off x="914400" y="3093244"/>
            <a:ext cx="3733800" cy="1021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nSpc>
                <a:spcPct val="100000"/>
              </a:lnSpc>
              <a:spcAft>
                <a:spcPts val="0"/>
              </a:spcAft>
            </a:pPr>
            <a:r>
              <a:rPr lang="en-US" dirty="0">
                <a:solidFill>
                  <a:schemeClr val="tx1"/>
                </a:solidFill>
              </a:rPr>
              <a:t>Information on the boundaries of </a:t>
            </a:r>
            <a:r>
              <a:rPr lang="en-US" dirty="0" smtClean="0">
                <a:solidFill>
                  <a:schemeClr val="tx1"/>
                </a:solidFill>
              </a:rPr>
              <a:t>settlements</a:t>
            </a:r>
            <a:r>
              <a:rPr lang="uk-UA" dirty="0" smtClean="0">
                <a:solidFill>
                  <a:schemeClr val="tx1"/>
                </a:solidFill>
              </a:rPr>
              <a:t> </a:t>
            </a:r>
            <a:r>
              <a:rPr lang="ru-RU" dirty="0" smtClean="0">
                <a:solidFill>
                  <a:schemeClr val="tx1"/>
                </a:solidFill>
              </a:rPr>
              <a:t>– </a:t>
            </a:r>
            <a:r>
              <a:rPr lang="ru-RU" b="1" dirty="0" smtClean="0">
                <a:solidFill>
                  <a:schemeClr val="tx1"/>
                </a:solidFill>
                <a:effectLst>
                  <a:outerShdw blurRad="38100" dist="38100" dir="2700000" algn="tl">
                    <a:srgbClr val="000000">
                      <a:alpha val="43137"/>
                    </a:srgbClr>
                  </a:outerShdw>
                </a:effectLst>
              </a:rPr>
              <a:t>10 687 </a:t>
            </a:r>
            <a:r>
              <a:rPr lang="en-US" b="1" dirty="0">
                <a:solidFill>
                  <a:schemeClr val="tx1"/>
                </a:solidFill>
                <a:effectLst>
                  <a:outerShdw blurRad="38100" dist="38100" dir="2700000" algn="tl">
                    <a:srgbClr val="000000">
                      <a:alpha val="43137"/>
                    </a:srgbClr>
                  </a:outerShdw>
                </a:effectLst>
              </a:rPr>
              <a:t>administrative units</a:t>
            </a:r>
            <a:r>
              <a:rPr lang="ru-RU" b="1" dirty="0" smtClean="0">
                <a:solidFill>
                  <a:schemeClr val="tx1"/>
                </a:solidFill>
                <a:effectLst>
                  <a:outerShdw blurRad="38100" dist="38100" dir="2700000" algn="tl">
                    <a:srgbClr val="000000">
                      <a:alpha val="43137"/>
                    </a:srgbClr>
                  </a:outerShdw>
                </a:effectLst>
              </a:rPr>
              <a:t> </a:t>
            </a:r>
            <a:r>
              <a:rPr lang="ru-RU" dirty="0" smtClean="0">
                <a:solidFill>
                  <a:schemeClr val="tx1"/>
                </a:solidFill>
              </a:rPr>
              <a:t>(439</a:t>
            </a:r>
            <a:r>
              <a:rPr lang="en-US" dirty="0" smtClean="0">
                <a:solidFill>
                  <a:schemeClr val="tx1"/>
                </a:solidFill>
              </a:rPr>
              <a:t> in </a:t>
            </a:r>
            <a:r>
              <a:rPr lang="ru-RU" dirty="0" smtClean="0">
                <a:solidFill>
                  <a:schemeClr val="tx1"/>
                </a:solidFill>
              </a:rPr>
              <a:t>2023) </a:t>
            </a:r>
            <a:endParaRPr lang="ru-RU" dirty="0">
              <a:solidFill>
                <a:schemeClr val="tx1"/>
              </a:solidFill>
            </a:endParaRPr>
          </a:p>
        </p:txBody>
      </p:sp>
      <p:sp>
        <p:nvSpPr>
          <p:cNvPr id="7" name="Округлений прямокутник 6"/>
          <p:cNvSpPr/>
          <p:nvPr/>
        </p:nvSpPr>
        <p:spPr>
          <a:xfrm>
            <a:off x="914400" y="4236244"/>
            <a:ext cx="3733800" cy="1021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nSpc>
                <a:spcPct val="100000"/>
              </a:lnSpc>
              <a:spcAft>
                <a:spcPts val="0"/>
              </a:spcAft>
            </a:pPr>
            <a:r>
              <a:rPr lang="en-US" dirty="0">
                <a:solidFill>
                  <a:schemeClr val="tx1"/>
                </a:solidFill>
              </a:rPr>
              <a:t>Information on the normative monetary valuation of </a:t>
            </a:r>
            <a:r>
              <a:rPr lang="en-US" dirty="0" smtClean="0">
                <a:solidFill>
                  <a:schemeClr val="tx1"/>
                </a:solidFill>
              </a:rPr>
              <a:t>settlements</a:t>
            </a:r>
            <a:endParaRPr lang="ru-RU" dirty="0" smtClean="0">
              <a:solidFill>
                <a:schemeClr val="tx1"/>
              </a:solidFill>
            </a:endParaRPr>
          </a:p>
          <a:p>
            <a:pPr lvl="0" algn="just">
              <a:lnSpc>
                <a:spcPct val="100000"/>
              </a:lnSpc>
              <a:spcAft>
                <a:spcPts val="0"/>
              </a:spcAft>
            </a:pPr>
            <a:r>
              <a:rPr lang="ru-RU" b="1" dirty="0" smtClean="0">
                <a:solidFill>
                  <a:schemeClr val="tx1"/>
                </a:solidFill>
                <a:effectLst>
                  <a:outerShdw blurRad="38100" dist="38100" dir="2700000" algn="tl">
                    <a:srgbClr val="000000">
                      <a:alpha val="43137"/>
                    </a:srgbClr>
                  </a:outerShdw>
                </a:effectLst>
              </a:rPr>
              <a:t>11 </a:t>
            </a:r>
            <a:r>
              <a:rPr lang="ru-RU" b="1" dirty="0">
                <a:solidFill>
                  <a:schemeClr val="tx1"/>
                </a:solidFill>
                <a:effectLst>
                  <a:outerShdw blurRad="38100" dist="38100" dir="2700000" algn="tl">
                    <a:srgbClr val="000000">
                      <a:alpha val="43137"/>
                    </a:srgbClr>
                  </a:outerShdw>
                </a:effectLst>
              </a:rPr>
              <a:t>510 </a:t>
            </a:r>
            <a:r>
              <a:rPr lang="en-US" b="1" dirty="0" smtClean="0">
                <a:solidFill>
                  <a:schemeClr val="tx1"/>
                </a:solidFill>
                <a:effectLst>
                  <a:outerShdw blurRad="38100" dist="38100" dir="2700000" algn="tl">
                    <a:srgbClr val="000000">
                      <a:alpha val="43137"/>
                    </a:srgbClr>
                  </a:outerShdw>
                </a:effectLst>
              </a:rPr>
              <a:t>settlements </a:t>
            </a:r>
            <a:r>
              <a:rPr lang="ru-RU" dirty="0" smtClean="0">
                <a:solidFill>
                  <a:schemeClr val="tx1"/>
                </a:solidFill>
              </a:rPr>
              <a:t>(191 </a:t>
            </a:r>
            <a:r>
              <a:rPr lang="en-US" dirty="0" smtClean="0">
                <a:solidFill>
                  <a:schemeClr val="tx1"/>
                </a:solidFill>
              </a:rPr>
              <a:t>in </a:t>
            </a:r>
            <a:r>
              <a:rPr lang="ru-RU" dirty="0" smtClean="0">
                <a:solidFill>
                  <a:schemeClr val="tx1"/>
                </a:solidFill>
              </a:rPr>
              <a:t>202</a:t>
            </a:r>
            <a:r>
              <a:rPr lang="en-US" dirty="0" smtClean="0">
                <a:solidFill>
                  <a:schemeClr val="tx1"/>
                </a:solidFill>
              </a:rPr>
              <a:t>3</a:t>
            </a:r>
            <a:r>
              <a:rPr lang="ru-RU" dirty="0" smtClean="0">
                <a:solidFill>
                  <a:schemeClr val="tx1"/>
                </a:solidFill>
              </a:rPr>
              <a:t>)</a:t>
            </a:r>
            <a:endParaRPr lang="ru-RU" dirty="0">
              <a:solidFill>
                <a:schemeClr val="tx1"/>
              </a:solidFill>
            </a:endParaRPr>
          </a:p>
        </p:txBody>
      </p:sp>
      <p:sp>
        <p:nvSpPr>
          <p:cNvPr id="9" name="Округлений прямокутник 8"/>
          <p:cNvSpPr/>
          <p:nvPr/>
        </p:nvSpPr>
        <p:spPr>
          <a:xfrm>
            <a:off x="914400" y="5532477"/>
            <a:ext cx="3733800" cy="7150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lvl="0">
              <a:lnSpc>
                <a:spcPct val="100000"/>
              </a:lnSpc>
              <a:spcAft>
                <a:spcPts val="0"/>
              </a:spcAft>
            </a:pPr>
            <a:r>
              <a:rPr lang="en-US" dirty="0">
                <a:solidFill>
                  <a:schemeClr val="tx1"/>
                </a:solidFill>
              </a:rPr>
              <a:t>Information on land use </a:t>
            </a:r>
            <a:r>
              <a:rPr lang="en-US" dirty="0" smtClean="0">
                <a:solidFill>
                  <a:schemeClr val="tx1"/>
                </a:solidFill>
              </a:rPr>
              <a:t>limitations</a:t>
            </a:r>
            <a:endParaRPr lang="ru-RU" dirty="0">
              <a:solidFill>
                <a:schemeClr val="tx1"/>
              </a:solidFill>
            </a:endParaRPr>
          </a:p>
          <a:p>
            <a:pPr lvl="0" algn="just">
              <a:lnSpc>
                <a:spcPct val="100000"/>
              </a:lnSpc>
              <a:spcAft>
                <a:spcPts val="0"/>
              </a:spcAft>
            </a:pPr>
            <a:r>
              <a:rPr lang="en-US" b="1" dirty="0" smtClean="0">
                <a:solidFill>
                  <a:schemeClr val="tx1"/>
                </a:solidFill>
                <a:effectLst>
                  <a:outerShdw blurRad="38100" dist="38100" dir="2700000" algn="tl">
                    <a:srgbClr val="000000">
                      <a:alpha val="43137"/>
                    </a:srgbClr>
                  </a:outerShdw>
                </a:effectLst>
              </a:rPr>
              <a:t>1</a:t>
            </a:r>
            <a:r>
              <a:rPr lang="ru-RU" b="1" dirty="0" smtClean="0">
                <a:solidFill>
                  <a:schemeClr val="tx1"/>
                </a:solidFill>
                <a:effectLst>
                  <a:outerShdw blurRad="38100" dist="38100" dir="2700000" algn="tl">
                    <a:srgbClr val="000000">
                      <a:alpha val="43137"/>
                    </a:srgbClr>
                  </a:outerShdw>
                </a:effectLst>
              </a:rPr>
              <a:t> </a:t>
            </a:r>
            <a:r>
              <a:rPr lang="en-US" b="1" dirty="0" smtClean="0">
                <a:solidFill>
                  <a:schemeClr val="tx1"/>
                </a:solidFill>
                <a:effectLst>
                  <a:outerShdw blurRad="38100" dist="38100" dir="2700000" algn="tl">
                    <a:srgbClr val="000000">
                      <a:alpha val="43137"/>
                    </a:srgbClr>
                  </a:outerShdw>
                </a:effectLst>
              </a:rPr>
              <a:t>322</a:t>
            </a:r>
            <a:r>
              <a:rPr lang="ru-RU" b="1" dirty="0" smtClean="0">
                <a:solidFill>
                  <a:schemeClr val="tx1"/>
                </a:solidFill>
                <a:effectLst>
                  <a:outerShdw blurRad="38100" dist="38100" dir="2700000" algn="tl">
                    <a:srgbClr val="000000">
                      <a:alpha val="43137"/>
                    </a:srgbClr>
                  </a:outerShdw>
                </a:effectLst>
              </a:rPr>
              <a:t> </a:t>
            </a:r>
            <a:r>
              <a:rPr lang="ru-RU" dirty="0" smtClean="0">
                <a:solidFill>
                  <a:schemeClr val="tx1"/>
                </a:solidFill>
              </a:rPr>
              <a:t>(</a:t>
            </a:r>
            <a:r>
              <a:rPr lang="en-US" dirty="0" smtClean="0">
                <a:solidFill>
                  <a:schemeClr val="tx1"/>
                </a:solidFill>
              </a:rPr>
              <a:t>143 in </a:t>
            </a:r>
            <a:r>
              <a:rPr lang="ru-RU" dirty="0" smtClean="0">
                <a:solidFill>
                  <a:schemeClr val="tx1"/>
                </a:solidFill>
              </a:rPr>
              <a:t>2023)</a:t>
            </a:r>
            <a:endParaRPr lang="ru-RU" dirty="0">
              <a:solidFill>
                <a:schemeClr val="tx1"/>
              </a:solidFill>
            </a:endParaRPr>
          </a:p>
        </p:txBody>
      </p:sp>
      <p:sp>
        <p:nvSpPr>
          <p:cNvPr id="10" name="Округлений прямокутник 9"/>
          <p:cNvSpPr/>
          <p:nvPr/>
        </p:nvSpPr>
        <p:spPr>
          <a:xfrm>
            <a:off x="5334000" y="4546111"/>
            <a:ext cx="3276600" cy="10164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100000"/>
              </a:lnSpc>
              <a:spcAft>
                <a:spcPts val="0"/>
              </a:spcAft>
            </a:pPr>
            <a:r>
              <a:rPr lang="en-US" dirty="0" smtClean="0">
                <a:solidFill>
                  <a:schemeClr val="tx1"/>
                </a:solidFill>
              </a:rPr>
              <a:t>Information about </a:t>
            </a:r>
            <a:r>
              <a:rPr lang="en-US" dirty="0">
                <a:solidFill>
                  <a:schemeClr val="tx1"/>
                </a:solidFill>
              </a:rPr>
              <a:t>functional </a:t>
            </a:r>
            <a:r>
              <a:rPr lang="en-US" dirty="0" smtClean="0">
                <a:solidFill>
                  <a:schemeClr val="tx1"/>
                </a:solidFill>
              </a:rPr>
              <a:t>areas </a:t>
            </a:r>
            <a:r>
              <a:rPr lang="ru-RU" dirty="0" smtClean="0">
                <a:solidFill>
                  <a:schemeClr val="tx1"/>
                </a:solidFill>
              </a:rPr>
              <a:t>– </a:t>
            </a:r>
            <a:r>
              <a:rPr lang="ru-RU" b="1" dirty="0" smtClean="0">
                <a:solidFill>
                  <a:schemeClr val="tx1"/>
                </a:solidFill>
                <a:effectLst>
                  <a:outerShdw blurRad="38100" dist="38100" dir="2700000" algn="tl">
                    <a:srgbClr val="000000">
                      <a:alpha val="43137"/>
                    </a:srgbClr>
                  </a:outerShdw>
                </a:effectLst>
              </a:rPr>
              <a:t>3 </a:t>
            </a:r>
            <a:r>
              <a:rPr lang="en-US" b="1" dirty="0" smtClean="0">
                <a:solidFill>
                  <a:schemeClr val="tx1"/>
                </a:solidFill>
                <a:effectLst>
                  <a:outerShdw blurRad="38100" dist="38100" dir="2700000" algn="tl">
                    <a:srgbClr val="000000">
                      <a:alpha val="43137"/>
                    </a:srgbClr>
                  </a:outerShdw>
                </a:effectLst>
              </a:rPr>
              <a:t>units </a:t>
            </a:r>
            <a:r>
              <a:rPr lang="ru-RU" dirty="0" smtClean="0">
                <a:solidFill>
                  <a:schemeClr val="tx1"/>
                </a:solidFill>
              </a:rPr>
              <a:t>(2023)</a:t>
            </a:r>
            <a:endParaRPr lang="ru-RU" dirty="0">
              <a:solidFill>
                <a:schemeClr val="tx1"/>
              </a:solidFill>
            </a:endParaRPr>
          </a:p>
        </p:txBody>
      </p:sp>
      <p:sp>
        <p:nvSpPr>
          <p:cNvPr id="11" name="Округлений прямокутник 10"/>
          <p:cNvSpPr/>
          <p:nvPr/>
        </p:nvSpPr>
        <p:spPr>
          <a:xfrm>
            <a:off x="5334000" y="5685711"/>
            <a:ext cx="3276600" cy="94368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100000"/>
              </a:lnSpc>
              <a:spcAft>
                <a:spcPts val="0"/>
              </a:spcAft>
            </a:pPr>
            <a:r>
              <a:rPr lang="en-US" dirty="0">
                <a:solidFill>
                  <a:schemeClr val="tx1"/>
                </a:solidFill>
              </a:rPr>
              <a:t>Information on the boundaries of territorial communities - </a:t>
            </a:r>
            <a:r>
              <a:rPr lang="en-US" b="1" dirty="0">
                <a:solidFill>
                  <a:schemeClr val="tx1"/>
                </a:solidFill>
              </a:rPr>
              <a:t>6 communities</a:t>
            </a:r>
            <a:r>
              <a:rPr lang="en-US" dirty="0">
                <a:solidFill>
                  <a:schemeClr val="tx1"/>
                </a:solidFill>
              </a:rPr>
              <a:t> (2023)</a:t>
            </a:r>
            <a:endParaRPr lang="ru-RU" dirty="0">
              <a:solidFill>
                <a:schemeClr val="tx1"/>
              </a:solidFill>
            </a:endParaRPr>
          </a:p>
        </p:txBody>
      </p:sp>
      <p:sp>
        <p:nvSpPr>
          <p:cNvPr id="12" name="Округлений прямокутник 11"/>
          <p:cNvSpPr/>
          <p:nvPr/>
        </p:nvSpPr>
        <p:spPr>
          <a:xfrm>
            <a:off x="5334000" y="1796178"/>
            <a:ext cx="3276600" cy="1170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nSpc>
                <a:spcPct val="100000"/>
              </a:lnSpc>
              <a:spcAft>
                <a:spcPts val="0"/>
              </a:spcAft>
            </a:pPr>
            <a:r>
              <a:rPr lang="en-US" dirty="0">
                <a:solidFill>
                  <a:schemeClr val="tx1"/>
                </a:solidFill>
              </a:rPr>
              <a:t>Information on the state border - </a:t>
            </a:r>
            <a:r>
              <a:rPr lang="en-US" b="1" dirty="0">
                <a:solidFill>
                  <a:schemeClr val="tx1"/>
                </a:solidFill>
              </a:rPr>
              <a:t>776.2 km </a:t>
            </a:r>
            <a:r>
              <a:rPr lang="en-US" dirty="0">
                <a:solidFill>
                  <a:schemeClr val="tx1"/>
                </a:solidFill>
              </a:rPr>
              <a:t>(Republic of Poland, Romania, Slovak Republic, Hungary)</a:t>
            </a:r>
            <a:endParaRPr lang="uk-UA" dirty="0">
              <a:solidFill>
                <a:schemeClr val="tx1"/>
              </a:solidFill>
            </a:endParaRPr>
          </a:p>
        </p:txBody>
      </p:sp>
      <p:cxnSp>
        <p:nvCxnSpPr>
          <p:cNvPr id="13" name="Straight Connector 33">
            <a:extLst>
              <a:ext uri="{FF2B5EF4-FFF2-40B4-BE49-F238E27FC236}">
                <a16:creationId xmlns:a16="http://schemas.microsoft.com/office/drawing/2014/main" id="{6DF76127-B1B3-4ABF-988C-1D3F8B7C0E43}"/>
              </a:ext>
            </a:extLst>
          </p:cNvPr>
          <p:cNvCxnSpPr>
            <a:cxnSpLocks/>
          </p:cNvCxnSpPr>
          <p:nvPr/>
        </p:nvCxnSpPr>
        <p:spPr>
          <a:xfrm>
            <a:off x="457200" y="1752600"/>
            <a:ext cx="0" cy="4137422"/>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33">
            <a:extLst>
              <a:ext uri="{FF2B5EF4-FFF2-40B4-BE49-F238E27FC236}">
                <a16:creationId xmlns:a16="http://schemas.microsoft.com/office/drawing/2014/main" id="{6DF76127-B1B3-4ABF-988C-1D3F8B7C0E43}"/>
              </a:ext>
            </a:extLst>
          </p:cNvPr>
          <p:cNvCxnSpPr>
            <a:cxnSpLocks/>
            <a:endCxn id="6" idx="1"/>
          </p:cNvCxnSpPr>
          <p:nvPr/>
        </p:nvCxnSpPr>
        <p:spPr>
          <a:xfrm>
            <a:off x="457200" y="3604022"/>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33">
            <a:extLst>
              <a:ext uri="{FF2B5EF4-FFF2-40B4-BE49-F238E27FC236}">
                <a16:creationId xmlns:a16="http://schemas.microsoft.com/office/drawing/2014/main" id="{6DF76127-B1B3-4ABF-988C-1D3F8B7C0E43}"/>
              </a:ext>
            </a:extLst>
          </p:cNvPr>
          <p:cNvCxnSpPr>
            <a:cxnSpLocks/>
          </p:cNvCxnSpPr>
          <p:nvPr/>
        </p:nvCxnSpPr>
        <p:spPr>
          <a:xfrm>
            <a:off x="457200" y="4724400"/>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33">
            <a:extLst>
              <a:ext uri="{FF2B5EF4-FFF2-40B4-BE49-F238E27FC236}">
                <a16:creationId xmlns:a16="http://schemas.microsoft.com/office/drawing/2014/main" id="{6DF76127-B1B3-4ABF-988C-1D3F8B7C0E43}"/>
              </a:ext>
            </a:extLst>
          </p:cNvPr>
          <p:cNvCxnSpPr>
            <a:cxnSpLocks/>
          </p:cNvCxnSpPr>
          <p:nvPr/>
        </p:nvCxnSpPr>
        <p:spPr>
          <a:xfrm>
            <a:off x="457200" y="5886650"/>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33">
            <a:extLst>
              <a:ext uri="{FF2B5EF4-FFF2-40B4-BE49-F238E27FC236}">
                <a16:creationId xmlns:a16="http://schemas.microsoft.com/office/drawing/2014/main" id="{6DF76127-B1B3-4ABF-988C-1D3F8B7C0E43}"/>
              </a:ext>
            </a:extLst>
          </p:cNvPr>
          <p:cNvCxnSpPr>
            <a:cxnSpLocks/>
          </p:cNvCxnSpPr>
          <p:nvPr/>
        </p:nvCxnSpPr>
        <p:spPr>
          <a:xfrm>
            <a:off x="451585" y="2428389"/>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33">
            <a:extLst>
              <a:ext uri="{FF2B5EF4-FFF2-40B4-BE49-F238E27FC236}">
                <a16:creationId xmlns:a16="http://schemas.microsoft.com/office/drawing/2014/main" id="{6DF76127-B1B3-4ABF-988C-1D3F8B7C0E43}"/>
              </a:ext>
            </a:extLst>
          </p:cNvPr>
          <p:cNvCxnSpPr>
            <a:cxnSpLocks/>
          </p:cNvCxnSpPr>
          <p:nvPr/>
        </p:nvCxnSpPr>
        <p:spPr>
          <a:xfrm>
            <a:off x="4876800" y="1495925"/>
            <a:ext cx="0" cy="4600075"/>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33">
            <a:extLst>
              <a:ext uri="{FF2B5EF4-FFF2-40B4-BE49-F238E27FC236}">
                <a16:creationId xmlns:a16="http://schemas.microsoft.com/office/drawing/2014/main" id="{6DF76127-B1B3-4ABF-988C-1D3F8B7C0E43}"/>
              </a:ext>
            </a:extLst>
          </p:cNvPr>
          <p:cNvCxnSpPr>
            <a:cxnSpLocks/>
            <a:stCxn id="4" idx="3"/>
          </p:cNvCxnSpPr>
          <p:nvPr/>
        </p:nvCxnSpPr>
        <p:spPr>
          <a:xfrm>
            <a:off x="2362200" y="1492578"/>
            <a:ext cx="2514600" cy="3347"/>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Округлений прямокутник 32"/>
          <p:cNvSpPr/>
          <p:nvPr/>
        </p:nvSpPr>
        <p:spPr>
          <a:xfrm>
            <a:off x="5334000" y="3244810"/>
            <a:ext cx="3276600" cy="10215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dirty="0">
                <a:solidFill>
                  <a:schemeClr val="tx1"/>
                </a:solidFill>
              </a:rPr>
              <a:t>Information about </a:t>
            </a:r>
            <a:r>
              <a:rPr lang="en-US" dirty="0" smtClean="0">
                <a:solidFill>
                  <a:schemeClr val="tx1"/>
                </a:solidFill>
              </a:rPr>
              <a:t>melioration </a:t>
            </a:r>
            <a:r>
              <a:rPr lang="en-US" dirty="0">
                <a:solidFill>
                  <a:schemeClr val="tx1"/>
                </a:solidFill>
              </a:rPr>
              <a:t>systems and </a:t>
            </a:r>
            <a:r>
              <a:rPr lang="en-US" dirty="0" smtClean="0">
                <a:solidFill>
                  <a:schemeClr val="tx1"/>
                </a:solidFill>
              </a:rPr>
              <a:t>complexes </a:t>
            </a:r>
            <a:r>
              <a:rPr lang="ru-RU" dirty="0" smtClean="0">
                <a:solidFill>
                  <a:schemeClr val="tx1"/>
                </a:solidFill>
              </a:rPr>
              <a:t>– </a:t>
            </a:r>
            <a:r>
              <a:rPr lang="ru-RU" b="1" dirty="0" smtClean="0">
                <a:solidFill>
                  <a:schemeClr val="tx1"/>
                </a:solidFill>
                <a:effectLst>
                  <a:outerShdw blurRad="38100" dist="38100" dir="2700000" algn="tl">
                    <a:srgbClr val="000000">
                      <a:alpha val="43137"/>
                    </a:srgbClr>
                  </a:outerShdw>
                </a:effectLst>
              </a:rPr>
              <a:t>7</a:t>
            </a:r>
            <a:r>
              <a:rPr lang="en-US" b="1" dirty="0" smtClean="0">
                <a:solidFill>
                  <a:schemeClr val="tx1"/>
                </a:solidFill>
                <a:effectLst>
                  <a:outerShdw blurRad="38100" dist="38100" dir="2700000" algn="tl">
                    <a:srgbClr val="000000">
                      <a:alpha val="43137"/>
                    </a:srgbClr>
                  </a:outerShdw>
                </a:effectLst>
              </a:rPr>
              <a:t> units </a:t>
            </a:r>
            <a:r>
              <a:rPr lang="ru-RU" dirty="0" smtClean="0">
                <a:solidFill>
                  <a:schemeClr val="tx1"/>
                </a:solidFill>
              </a:rPr>
              <a:t>(2023)</a:t>
            </a:r>
            <a:endParaRPr lang="ru-RU" dirty="0">
              <a:solidFill>
                <a:schemeClr val="tx1"/>
              </a:solidFill>
            </a:endParaRPr>
          </a:p>
        </p:txBody>
      </p:sp>
      <p:cxnSp>
        <p:nvCxnSpPr>
          <p:cNvPr id="34" name="Straight Connector 33">
            <a:extLst>
              <a:ext uri="{FF2B5EF4-FFF2-40B4-BE49-F238E27FC236}">
                <a16:creationId xmlns:a16="http://schemas.microsoft.com/office/drawing/2014/main" id="{6DF76127-B1B3-4ABF-988C-1D3F8B7C0E43}"/>
              </a:ext>
            </a:extLst>
          </p:cNvPr>
          <p:cNvCxnSpPr>
            <a:cxnSpLocks/>
          </p:cNvCxnSpPr>
          <p:nvPr/>
        </p:nvCxnSpPr>
        <p:spPr>
          <a:xfrm>
            <a:off x="4876800" y="2438400"/>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3">
            <a:extLst>
              <a:ext uri="{FF2B5EF4-FFF2-40B4-BE49-F238E27FC236}">
                <a16:creationId xmlns:a16="http://schemas.microsoft.com/office/drawing/2014/main" id="{6DF76127-B1B3-4ABF-988C-1D3F8B7C0E43}"/>
              </a:ext>
            </a:extLst>
          </p:cNvPr>
          <p:cNvCxnSpPr>
            <a:cxnSpLocks/>
          </p:cNvCxnSpPr>
          <p:nvPr/>
        </p:nvCxnSpPr>
        <p:spPr>
          <a:xfrm>
            <a:off x="4876800" y="3733800"/>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3">
            <a:extLst>
              <a:ext uri="{FF2B5EF4-FFF2-40B4-BE49-F238E27FC236}">
                <a16:creationId xmlns:a16="http://schemas.microsoft.com/office/drawing/2014/main" id="{6DF76127-B1B3-4ABF-988C-1D3F8B7C0E43}"/>
              </a:ext>
            </a:extLst>
          </p:cNvPr>
          <p:cNvCxnSpPr>
            <a:cxnSpLocks/>
          </p:cNvCxnSpPr>
          <p:nvPr/>
        </p:nvCxnSpPr>
        <p:spPr>
          <a:xfrm>
            <a:off x="4876800" y="5029200"/>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3">
            <a:extLst>
              <a:ext uri="{FF2B5EF4-FFF2-40B4-BE49-F238E27FC236}">
                <a16:creationId xmlns:a16="http://schemas.microsoft.com/office/drawing/2014/main" id="{6DF76127-B1B3-4ABF-988C-1D3F8B7C0E43}"/>
              </a:ext>
            </a:extLst>
          </p:cNvPr>
          <p:cNvCxnSpPr>
            <a:cxnSpLocks/>
          </p:cNvCxnSpPr>
          <p:nvPr/>
        </p:nvCxnSpPr>
        <p:spPr>
          <a:xfrm>
            <a:off x="4876800" y="6096000"/>
            <a:ext cx="45720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30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Заголовок 3">
            <a:extLst>
              <a:ext uri="{FF2B5EF4-FFF2-40B4-BE49-F238E27FC236}">
                <a16:creationId xmlns:a16="http://schemas.microsoft.com/office/drawing/2014/main" id="{4FB3084C-9321-498F-8D4F-F5C8B84F1048}"/>
              </a:ext>
            </a:extLst>
          </p:cNvPr>
          <p:cNvSpPr>
            <a:spLocks noGrp="1"/>
          </p:cNvSpPr>
          <p:nvPr>
            <p:ph type="title"/>
          </p:nvPr>
        </p:nvSpPr>
        <p:spPr>
          <a:xfrm>
            <a:off x="382051" y="150509"/>
            <a:ext cx="8879817" cy="582361"/>
          </a:xfrm>
        </p:spPr>
        <p:txBody>
          <a:bodyPr anchor="ctr">
            <a:noAutofit/>
          </a:bodyPr>
          <a:lstStyle/>
          <a:p>
            <a:pPr algn="ctr"/>
            <a:r>
              <a:rPr lang="en-US" sz="2000" b="1" dirty="0">
                <a:latin typeface="Lato Regular"/>
              </a:rPr>
              <a:t>Positive dynamics in the use of S</a:t>
            </a:r>
            <a:r>
              <a:rPr lang="en-US" sz="2000" b="1" dirty="0" smtClean="0">
                <a:latin typeface="Lato Regular"/>
              </a:rPr>
              <a:t>tate Land Cadastre data</a:t>
            </a:r>
            <a:endParaRPr lang="uk-UA" sz="2000" b="1" dirty="0">
              <a:latin typeface="Lato Regular"/>
            </a:endParaRPr>
          </a:p>
        </p:txBody>
      </p:sp>
      <p:sp>
        <p:nvSpPr>
          <p:cNvPr id="15" name="Rectangle 10">
            <a:extLst>
              <a:ext uri="{FF2B5EF4-FFF2-40B4-BE49-F238E27FC236}">
                <a16:creationId xmlns:a16="http://schemas.microsoft.com/office/drawing/2014/main" id="{56223A9A-07C9-4F8D-A430-F6093A49726A}"/>
              </a:ext>
            </a:extLst>
          </p:cNvPr>
          <p:cNvSpPr/>
          <p:nvPr/>
        </p:nvSpPr>
        <p:spPr>
          <a:xfrm>
            <a:off x="237672" y="1618615"/>
            <a:ext cx="4238075" cy="369332"/>
          </a:xfrm>
          <a:prstGeom prst="rect">
            <a:avLst/>
          </a:prstGeom>
        </p:spPr>
        <p:txBody>
          <a:bodyPr wrap="square">
            <a:spAutoFit/>
          </a:bodyPr>
          <a:lstStyle/>
          <a:p>
            <a:pPr algn="ctr" defTabSz="685800"/>
            <a:r>
              <a:rPr lang="en-US" b="1" u="sng" dirty="0">
                <a:solidFill>
                  <a:srgbClr val="16546A"/>
                </a:solidFill>
                <a:latin typeface="Lato Regular"/>
                <a:ea typeface="Calibri" panose="020F0502020204030204" pitchFamily="34" charset="0"/>
                <a:cs typeface="Times New Roman" panose="02020603050405020304" pitchFamily="18" charset="0"/>
              </a:rPr>
              <a:t>SIMPLE AUTHORIZATION</a:t>
            </a:r>
          </a:p>
        </p:txBody>
      </p:sp>
      <p:pic>
        <p:nvPicPr>
          <p:cNvPr id="16" name="Рисунок 15">
            <a:extLst>
              <a:ext uri="{FF2B5EF4-FFF2-40B4-BE49-F238E27FC236}">
                <a16:creationId xmlns:a16="http://schemas.microsoft.com/office/drawing/2014/main" id="{9FA31E37-AFF1-4350-9A3F-0FAE230E5458}"/>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32236" y="4292591"/>
            <a:ext cx="638310" cy="638310"/>
          </a:xfrm>
          <a:prstGeom prst="rect">
            <a:avLst/>
          </a:prstGeom>
        </p:spPr>
      </p:pic>
      <p:pic>
        <p:nvPicPr>
          <p:cNvPr id="17" name="Рисунок 16">
            <a:extLst>
              <a:ext uri="{FF2B5EF4-FFF2-40B4-BE49-F238E27FC236}">
                <a16:creationId xmlns:a16="http://schemas.microsoft.com/office/drawing/2014/main" id="{664E386C-7750-47F9-A7C2-A4E9CA6D695E}"/>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6505" y="3367541"/>
            <a:ext cx="650505" cy="650505"/>
          </a:xfrm>
          <a:prstGeom prst="rect">
            <a:avLst/>
          </a:prstGeom>
        </p:spPr>
      </p:pic>
      <p:pic>
        <p:nvPicPr>
          <p:cNvPr id="18" name="Рисунок 17">
            <a:extLst>
              <a:ext uri="{FF2B5EF4-FFF2-40B4-BE49-F238E27FC236}">
                <a16:creationId xmlns:a16="http://schemas.microsoft.com/office/drawing/2014/main" id="{CDA74FC6-2771-4856-B5F9-04E3B4ECD291}"/>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12632" y="2367553"/>
            <a:ext cx="658253" cy="658253"/>
          </a:xfrm>
          <a:prstGeom prst="rect">
            <a:avLst/>
          </a:prstGeom>
        </p:spPr>
      </p:pic>
      <p:sp>
        <p:nvSpPr>
          <p:cNvPr id="19" name="Прямокутник 9">
            <a:extLst>
              <a:ext uri="{FF2B5EF4-FFF2-40B4-BE49-F238E27FC236}">
                <a16:creationId xmlns:a16="http://schemas.microsoft.com/office/drawing/2014/main" id="{D211943E-DEBC-4D9D-B99B-75866A79BE4C}"/>
              </a:ext>
            </a:extLst>
          </p:cNvPr>
          <p:cNvSpPr/>
          <p:nvPr/>
        </p:nvSpPr>
        <p:spPr>
          <a:xfrm>
            <a:off x="382051" y="2621339"/>
            <a:ext cx="2226395" cy="369332"/>
          </a:xfrm>
          <a:prstGeom prst="rect">
            <a:avLst/>
          </a:prstGeom>
        </p:spPr>
        <p:txBody>
          <a:bodyPr wrap="square">
            <a:spAutoFit/>
          </a:bodyPr>
          <a:lstStyle/>
          <a:p>
            <a:pPr algn="just" defTabSz="685800"/>
            <a:r>
              <a:rPr lang="en-US" b="1" dirty="0">
                <a:latin typeface="Lato Regular"/>
                <a:ea typeface="Calibri" panose="020F0502020204030204" pitchFamily="34" charset="0"/>
                <a:cs typeface="Times New Roman" panose="02020603050405020304" pitchFamily="18" charset="0"/>
              </a:rPr>
              <a:t>Digital signature</a:t>
            </a:r>
            <a:endParaRPr lang="en-US" b="1" dirty="0">
              <a:solidFill>
                <a:schemeClr val="tx1"/>
              </a:solidFill>
              <a:latin typeface="Lato Regular"/>
              <a:ea typeface="Calibri" panose="020F0502020204030204" pitchFamily="34" charset="0"/>
              <a:cs typeface="Times New Roman" panose="02020603050405020304" pitchFamily="18" charset="0"/>
            </a:endParaRPr>
          </a:p>
        </p:txBody>
      </p:sp>
      <p:sp>
        <p:nvSpPr>
          <p:cNvPr id="20" name="Прямокутник 10">
            <a:extLst>
              <a:ext uri="{FF2B5EF4-FFF2-40B4-BE49-F238E27FC236}">
                <a16:creationId xmlns:a16="http://schemas.microsoft.com/office/drawing/2014/main" id="{0E4FF9EF-BDC9-4E90-BB5E-86D0B60981DF}"/>
              </a:ext>
            </a:extLst>
          </p:cNvPr>
          <p:cNvSpPr/>
          <p:nvPr/>
        </p:nvSpPr>
        <p:spPr>
          <a:xfrm>
            <a:off x="382051" y="3494012"/>
            <a:ext cx="1140803" cy="369332"/>
          </a:xfrm>
          <a:prstGeom prst="rect">
            <a:avLst/>
          </a:prstGeom>
        </p:spPr>
        <p:txBody>
          <a:bodyPr wrap="square">
            <a:spAutoFit/>
          </a:bodyPr>
          <a:lstStyle/>
          <a:p>
            <a:pPr algn="just" defTabSz="685800"/>
            <a:r>
              <a:rPr lang="en-US" b="1" dirty="0" err="1">
                <a:solidFill>
                  <a:schemeClr val="tx1"/>
                </a:solidFill>
                <a:latin typeface="Lato Regular"/>
                <a:ea typeface="Calibri" panose="020F0502020204030204" pitchFamily="34" charset="0"/>
                <a:cs typeface="Times New Roman" panose="02020603050405020304" pitchFamily="18" charset="0"/>
              </a:rPr>
              <a:t>BankID</a:t>
            </a:r>
            <a:endParaRPr lang="en-US" b="1" dirty="0">
              <a:solidFill>
                <a:schemeClr val="tx1"/>
              </a:solidFill>
              <a:latin typeface="Lato Regular"/>
              <a:ea typeface="Calibri" panose="020F0502020204030204" pitchFamily="34" charset="0"/>
              <a:cs typeface="Times New Roman" panose="02020603050405020304" pitchFamily="18" charset="0"/>
            </a:endParaRPr>
          </a:p>
        </p:txBody>
      </p:sp>
      <p:sp>
        <p:nvSpPr>
          <p:cNvPr id="21" name="Прямокутник 11">
            <a:extLst>
              <a:ext uri="{FF2B5EF4-FFF2-40B4-BE49-F238E27FC236}">
                <a16:creationId xmlns:a16="http://schemas.microsoft.com/office/drawing/2014/main" id="{6F987FE3-8404-46A5-9F54-7C7D705D3771}"/>
              </a:ext>
            </a:extLst>
          </p:cNvPr>
          <p:cNvSpPr/>
          <p:nvPr/>
        </p:nvSpPr>
        <p:spPr>
          <a:xfrm>
            <a:off x="382051" y="4458777"/>
            <a:ext cx="1231112" cy="369332"/>
          </a:xfrm>
          <a:prstGeom prst="rect">
            <a:avLst/>
          </a:prstGeom>
        </p:spPr>
        <p:txBody>
          <a:bodyPr wrap="square">
            <a:spAutoFit/>
          </a:bodyPr>
          <a:lstStyle/>
          <a:p>
            <a:pPr algn="just" defTabSz="685800"/>
            <a:r>
              <a:rPr lang="en-US" b="1" dirty="0" err="1">
                <a:solidFill>
                  <a:schemeClr val="tx1"/>
                </a:solidFill>
                <a:latin typeface="Lato Regular"/>
                <a:ea typeface="Calibri" panose="020F0502020204030204" pitchFamily="34" charset="0"/>
                <a:cs typeface="Times New Roman" panose="02020603050405020304" pitchFamily="18" charset="0"/>
              </a:rPr>
              <a:t>MobileID</a:t>
            </a:r>
            <a:endParaRPr lang="en-US" b="1" dirty="0">
              <a:solidFill>
                <a:schemeClr val="tx1"/>
              </a:solidFill>
              <a:latin typeface="Lato Regular"/>
              <a:ea typeface="Calibri" panose="020F0502020204030204" pitchFamily="34" charset="0"/>
              <a:cs typeface="Times New Roman" panose="02020603050405020304" pitchFamily="18" charset="0"/>
            </a:endParaRPr>
          </a:p>
        </p:txBody>
      </p:sp>
      <p:sp>
        <p:nvSpPr>
          <p:cNvPr id="22" name="Rectangle 10">
            <a:extLst>
              <a:ext uri="{FF2B5EF4-FFF2-40B4-BE49-F238E27FC236}">
                <a16:creationId xmlns:a16="http://schemas.microsoft.com/office/drawing/2014/main" id="{4F1C27AB-3D54-432E-8559-D1BC30255053}"/>
              </a:ext>
            </a:extLst>
          </p:cNvPr>
          <p:cNvSpPr/>
          <p:nvPr/>
        </p:nvSpPr>
        <p:spPr>
          <a:xfrm>
            <a:off x="6544206" y="1604752"/>
            <a:ext cx="4669397" cy="646331"/>
          </a:xfrm>
          <a:prstGeom prst="rect">
            <a:avLst/>
          </a:prstGeom>
        </p:spPr>
        <p:txBody>
          <a:bodyPr wrap="square">
            <a:spAutoFit/>
          </a:bodyPr>
          <a:lstStyle/>
          <a:p>
            <a:pPr algn="ctr" defTabSz="685800"/>
            <a:r>
              <a:rPr lang="en-US" b="1" u="sng" dirty="0">
                <a:solidFill>
                  <a:srgbClr val="002060"/>
                </a:solidFill>
                <a:latin typeface="Lato Regular"/>
                <a:ea typeface="Calibri" panose="020F0502020204030204" pitchFamily="34" charset="0"/>
                <a:cs typeface="Times New Roman" panose="02020603050405020304" pitchFamily="18" charset="0"/>
              </a:rPr>
              <a:t>ACCESS TO THE STATE LAND CADASTRE FOR KEY STAKEHOLDERS</a:t>
            </a:r>
          </a:p>
        </p:txBody>
      </p:sp>
      <p:sp>
        <p:nvSpPr>
          <p:cNvPr id="23" name="Rectangle 10">
            <a:extLst>
              <a:ext uri="{FF2B5EF4-FFF2-40B4-BE49-F238E27FC236}">
                <a16:creationId xmlns:a16="http://schemas.microsoft.com/office/drawing/2014/main" id="{24FC7465-133A-45E9-B4AA-1EED8CB46F0B}"/>
              </a:ext>
            </a:extLst>
          </p:cNvPr>
          <p:cNvSpPr/>
          <p:nvPr/>
        </p:nvSpPr>
        <p:spPr>
          <a:xfrm>
            <a:off x="6658248" y="2324554"/>
            <a:ext cx="5571594" cy="2723823"/>
          </a:xfrm>
          <a:prstGeom prst="rect">
            <a:avLst/>
          </a:prstGeom>
        </p:spPr>
        <p:txBody>
          <a:bodyPr wrap="square">
            <a:spAutoFit/>
          </a:bodyPr>
          <a:lstStyle/>
          <a:p>
            <a:pPr marL="257175" indent="-257175" defTabSz="685800">
              <a:buFont typeface="Wingdings" panose="05000000000000000000" pitchFamily="2" charset="2"/>
              <a:buChar char="q"/>
            </a:pPr>
            <a:r>
              <a:rPr lang="en-US" sz="1600" b="1" dirty="0">
                <a:latin typeface="Lato Regular"/>
                <a:ea typeface="Calibri" panose="020F0502020204030204" pitchFamily="34" charset="0"/>
                <a:cs typeface="Times New Roman" panose="02020603050405020304" pitchFamily="18" charset="0"/>
              </a:rPr>
              <a:t>STATE </a:t>
            </a:r>
            <a:r>
              <a:rPr lang="en-US" sz="1600" b="1" dirty="0" smtClean="0">
                <a:latin typeface="Lato Regular"/>
                <a:ea typeface="Calibri" panose="020F0502020204030204" pitchFamily="34" charset="0"/>
                <a:cs typeface="Times New Roman" panose="02020603050405020304" pitchFamily="18" charset="0"/>
              </a:rPr>
              <a:t>AUTHORITIES</a:t>
            </a:r>
            <a:endParaRPr lang="ru-RU" sz="1600" b="1" dirty="0" smtClean="0">
              <a:solidFill>
                <a:schemeClr val="tx1"/>
              </a:solidFill>
              <a:latin typeface="Lato Regular"/>
              <a:ea typeface="Calibri" panose="020F0502020204030204" pitchFamily="34" charset="0"/>
              <a:cs typeface="Times New Roman" panose="02020603050405020304" pitchFamily="18" charset="0"/>
            </a:endParaRPr>
          </a:p>
          <a:p>
            <a:pPr marL="257175" indent="-257175" defTabSz="685800">
              <a:spcAft>
                <a:spcPts val="450"/>
              </a:spcAft>
              <a:buFont typeface="Wingdings" panose="05000000000000000000" pitchFamily="2" charset="2"/>
              <a:buChar char="q"/>
            </a:pPr>
            <a:r>
              <a:rPr lang="en-US" sz="1600" b="1" dirty="0">
                <a:latin typeface="Lato Regular"/>
                <a:ea typeface="Calibri" panose="020F0502020204030204" pitchFamily="34" charset="0"/>
                <a:cs typeface="Times New Roman" panose="02020603050405020304" pitchFamily="18" charset="0"/>
              </a:rPr>
              <a:t>LOCAL </a:t>
            </a:r>
            <a:r>
              <a:rPr lang="en-US" sz="1600" b="1" dirty="0" smtClean="0">
                <a:latin typeface="Lato Regular"/>
                <a:ea typeface="Calibri" panose="020F0502020204030204" pitchFamily="34" charset="0"/>
                <a:cs typeface="Times New Roman" panose="02020603050405020304" pitchFamily="18" charset="0"/>
              </a:rPr>
              <a:t>COMMUNITIES</a:t>
            </a:r>
            <a:endParaRPr lang="ru-RU" sz="1600" b="1" dirty="0" smtClean="0">
              <a:solidFill>
                <a:schemeClr val="tx1"/>
              </a:solidFill>
              <a:latin typeface="Lato Regular"/>
              <a:ea typeface="Calibri" panose="020F0502020204030204" pitchFamily="34" charset="0"/>
              <a:cs typeface="Times New Roman" panose="02020603050405020304" pitchFamily="18" charset="0"/>
            </a:endParaRPr>
          </a:p>
          <a:p>
            <a:pPr marL="257175" indent="-257175" defTabSz="685800">
              <a:spcAft>
                <a:spcPts val="450"/>
              </a:spcAft>
              <a:buFont typeface="Wingdings" panose="05000000000000000000" pitchFamily="2" charset="2"/>
              <a:buChar char="q"/>
            </a:pPr>
            <a:r>
              <a:rPr lang="en-US" sz="1600" b="1" dirty="0">
                <a:latin typeface="Lato Regular"/>
                <a:ea typeface="Calibri" panose="020F0502020204030204" pitchFamily="34" charset="0"/>
                <a:cs typeface="Times New Roman" panose="02020603050405020304" pitchFamily="18" charset="0"/>
              </a:rPr>
              <a:t>BANKS</a:t>
            </a:r>
            <a:endParaRPr lang="ru-RU" sz="1600" b="1" dirty="0" smtClean="0">
              <a:solidFill>
                <a:schemeClr val="tx1"/>
              </a:solidFill>
              <a:latin typeface="Lato Regular"/>
              <a:ea typeface="Calibri" panose="020F0502020204030204" pitchFamily="34" charset="0"/>
              <a:cs typeface="Times New Roman" panose="02020603050405020304" pitchFamily="18" charset="0"/>
            </a:endParaRPr>
          </a:p>
          <a:p>
            <a:pPr marL="257175" indent="-257175" defTabSz="685800">
              <a:spcAft>
                <a:spcPts val="450"/>
              </a:spcAft>
              <a:buFont typeface="Wingdings" panose="05000000000000000000" pitchFamily="2" charset="2"/>
              <a:buChar char="q"/>
            </a:pPr>
            <a:r>
              <a:rPr lang="en-US" b="1" dirty="0" smtClean="0"/>
              <a:t>ADMINISTRATIVE SERVICE CENTERS</a:t>
            </a:r>
            <a:endParaRPr lang="en-US" dirty="0" smtClean="0"/>
          </a:p>
          <a:p>
            <a:pPr marL="257175" indent="-257175" defTabSz="685800">
              <a:spcAft>
                <a:spcPts val="450"/>
              </a:spcAft>
              <a:buFont typeface="Wingdings" panose="05000000000000000000" pitchFamily="2" charset="2"/>
              <a:buChar char="q"/>
            </a:pPr>
            <a:r>
              <a:rPr lang="en-US" sz="1600" b="1" dirty="0" smtClean="0">
                <a:latin typeface="Lato Regular"/>
                <a:ea typeface="Calibri" panose="020F0502020204030204" pitchFamily="34" charset="0"/>
                <a:cs typeface="Times New Roman" panose="02020603050405020304" pitchFamily="18" charset="0"/>
              </a:rPr>
              <a:t>NOTARIES</a:t>
            </a:r>
            <a:endParaRPr lang="ru-RU" sz="1600" b="1" dirty="0">
              <a:solidFill>
                <a:schemeClr val="tx1"/>
              </a:solidFill>
              <a:latin typeface="Lato Regular"/>
              <a:ea typeface="Calibri" panose="020F0502020204030204" pitchFamily="34" charset="0"/>
              <a:cs typeface="Times New Roman" panose="02020603050405020304" pitchFamily="18" charset="0"/>
            </a:endParaRPr>
          </a:p>
          <a:p>
            <a:pPr marL="257175" indent="-257175" defTabSz="685800">
              <a:spcAft>
                <a:spcPts val="450"/>
              </a:spcAft>
              <a:buFont typeface="Wingdings" panose="05000000000000000000" pitchFamily="2" charset="2"/>
              <a:buChar char="q"/>
            </a:pPr>
            <a:r>
              <a:rPr lang="en-US" sz="1600" b="1" dirty="0">
                <a:latin typeface="Lato Regular"/>
                <a:ea typeface="Calibri" panose="020F0502020204030204" pitchFamily="34" charset="0"/>
                <a:cs typeface="Times New Roman" panose="02020603050405020304" pitchFamily="18" charset="0"/>
              </a:rPr>
              <a:t>LAND SURVEYORS, </a:t>
            </a:r>
            <a:r>
              <a:rPr lang="en-US" sz="1600" b="1" dirty="0" smtClean="0">
                <a:latin typeface="Lato Regular"/>
                <a:ea typeface="Calibri" panose="020F0502020204030204" pitchFamily="34" charset="0"/>
                <a:cs typeface="Times New Roman" panose="02020603050405020304" pitchFamily="18" charset="0"/>
              </a:rPr>
              <a:t>GEODESISTS</a:t>
            </a:r>
            <a:endParaRPr lang="uk-UA" sz="1600" b="1" dirty="0" smtClean="0">
              <a:solidFill>
                <a:schemeClr val="tx1"/>
              </a:solidFill>
              <a:latin typeface="Lato Regular"/>
              <a:ea typeface="Calibri" panose="020F0502020204030204" pitchFamily="34" charset="0"/>
              <a:cs typeface="Times New Roman" panose="02020603050405020304" pitchFamily="18" charset="0"/>
            </a:endParaRPr>
          </a:p>
          <a:p>
            <a:pPr marL="257175" indent="-257175" defTabSz="685800">
              <a:spcAft>
                <a:spcPts val="450"/>
              </a:spcAft>
              <a:buFont typeface="Wingdings" panose="05000000000000000000" pitchFamily="2" charset="2"/>
              <a:buChar char="q"/>
            </a:pPr>
            <a:r>
              <a:rPr lang="en-US" sz="1600" b="1" dirty="0">
                <a:latin typeface="Lato Regular"/>
                <a:ea typeface="Calibri" panose="020F0502020204030204" pitchFamily="34" charset="0"/>
                <a:cs typeface="Times New Roman" panose="02020603050405020304" pitchFamily="18" charset="0"/>
              </a:rPr>
              <a:t>EVALUATORS FOR EXPERT MONETARY VALUATION OF LAND </a:t>
            </a:r>
            <a:r>
              <a:rPr lang="en-US" sz="1600" b="1" dirty="0" smtClean="0">
                <a:latin typeface="Lato Regular"/>
                <a:ea typeface="Calibri" panose="020F0502020204030204" pitchFamily="34" charset="0"/>
                <a:cs typeface="Times New Roman" panose="02020603050405020304" pitchFamily="18" charset="0"/>
              </a:rPr>
              <a:t>PLOTS</a:t>
            </a:r>
            <a:endParaRPr lang="uk-UA" sz="1600" b="1" dirty="0" smtClean="0">
              <a:latin typeface="Lato Regular"/>
              <a:ea typeface="Calibri" panose="020F0502020204030204" pitchFamily="34" charset="0"/>
              <a:cs typeface="Times New Roman" panose="02020603050405020304" pitchFamily="18" charset="0"/>
            </a:endParaRPr>
          </a:p>
          <a:p>
            <a:pPr marL="257175" indent="-257175" defTabSz="685800">
              <a:spcAft>
                <a:spcPts val="450"/>
              </a:spcAft>
              <a:buFont typeface="Wingdings" panose="05000000000000000000" pitchFamily="2" charset="2"/>
              <a:buChar char="q"/>
            </a:pPr>
            <a:r>
              <a:rPr lang="en-US" sz="1600" b="1" dirty="0">
                <a:latin typeface="Lato Regular"/>
                <a:ea typeface="Calibri" panose="020F0502020204030204" pitchFamily="34" charset="0"/>
                <a:cs typeface="Times New Roman" panose="02020603050405020304" pitchFamily="18" charset="0"/>
              </a:rPr>
              <a:t>PRIVATE EXECUTORS, INSOLVENCY OFFICERS</a:t>
            </a:r>
            <a:endParaRPr lang="en-US" sz="1600" b="1" dirty="0">
              <a:solidFill>
                <a:schemeClr val="tx1"/>
              </a:solidFill>
              <a:latin typeface="Lato Regular"/>
              <a:ea typeface="Calibri" panose="020F0502020204030204" pitchFamily="34" charset="0"/>
              <a:cs typeface="Times New Roman" panose="02020603050405020304" pitchFamily="18" charset="0"/>
            </a:endParaRPr>
          </a:p>
        </p:txBody>
      </p:sp>
      <p:sp>
        <p:nvSpPr>
          <p:cNvPr id="27" name="Овал 26">
            <a:extLst>
              <a:ext uri="{FF2B5EF4-FFF2-40B4-BE49-F238E27FC236}">
                <a16:creationId xmlns:a16="http://schemas.microsoft.com/office/drawing/2014/main" id="{9849CF86-6F64-4061-B2BD-D0B5B736F718}"/>
              </a:ext>
            </a:extLst>
          </p:cNvPr>
          <p:cNvSpPr/>
          <p:nvPr/>
        </p:nvSpPr>
        <p:spPr>
          <a:xfrm>
            <a:off x="6459045" y="5193784"/>
            <a:ext cx="1080000" cy="1080000"/>
          </a:xfrm>
          <a:prstGeom prst="ellipse">
            <a:avLst/>
          </a:prstGeom>
          <a:solidFill>
            <a:schemeClr val="accent3">
              <a:lumMod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j-lt"/>
              <a:ea typeface="+mj-ea"/>
              <a:cs typeface="+mj-cs"/>
              <a:sym typeface="Calibri"/>
            </a:endParaRPr>
          </a:p>
        </p:txBody>
      </p:sp>
      <p:sp>
        <p:nvSpPr>
          <p:cNvPr id="28" name="Прямокутник 26">
            <a:extLst>
              <a:ext uri="{FF2B5EF4-FFF2-40B4-BE49-F238E27FC236}">
                <a16:creationId xmlns:a16="http://schemas.microsoft.com/office/drawing/2014/main" id="{645EEB28-8FEE-4B35-AE5C-AF7AFD6D1A8E}"/>
              </a:ext>
            </a:extLst>
          </p:cNvPr>
          <p:cNvSpPr/>
          <p:nvPr/>
        </p:nvSpPr>
        <p:spPr>
          <a:xfrm>
            <a:off x="5826423" y="6347255"/>
            <a:ext cx="2345242" cy="323165"/>
          </a:xfrm>
          <a:prstGeom prst="rect">
            <a:avLst/>
          </a:prstGeom>
        </p:spPr>
        <p:txBody>
          <a:bodyPr wrap="square">
            <a:spAutoFit/>
          </a:bodyPr>
          <a:lstStyle/>
          <a:p>
            <a:pPr algn="ctr" defTabSz="685800"/>
            <a:r>
              <a:rPr lang="en-US" sz="1500" b="1" dirty="0">
                <a:latin typeface="Lato Regular"/>
                <a:ea typeface="Calibri" panose="020F0502020204030204" pitchFamily="34" charset="0"/>
                <a:cs typeface="Times New Roman" panose="02020603050405020304" pitchFamily="18" charset="0"/>
              </a:rPr>
              <a:t>n</a:t>
            </a:r>
            <a:r>
              <a:rPr lang="en-US" sz="1500" b="1" dirty="0" smtClean="0">
                <a:latin typeface="Lato Regular"/>
                <a:ea typeface="Calibri" panose="020F0502020204030204" pitchFamily="34" charset="0"/>
                <a:cs typeface="Times New Roman" panose="02020603050405020304" pitchFamily="18" charset="0"/>
              </a:rPr>
              <a:t>otaries</a:t>
            </a:r>
            <a:endParaRPr lang="uk-UA" sz="1500" b="1" dirty="0">
              <a:solidFill>
                <a:schemeClr val="tx1"/>
              </a:solidFill>
              <a:latin typeface="Lato Regular"/>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B0FCEF06-A50F-4864-82E3-261F5FE73A24}"/>
              </a:ext>
            </a:extLst>
          </p:cNvPr>
          <p:cNvSpPr txBox="1"/>
          <p:nvPr/>
        </p:nvSpPr>
        <p:spPr>
          <a:xfrm>
            <a:off x="6430997" y="5505014"/>
            <a:ext cx="1136095"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ru-RU" sz="2500" b="1" dirty="0" smtClean="0">
                <a:solidFill>
                  <a:schemeClr val="bg1"/>
                </a:solidFill>
                <a:latin typeface="Lato Regular"/>
              </a:rPr>
              <a:t>4727</a:t>
            </a:r>
            <a:endParaRPr kumimoji="0" lang="ru-RU" sz="2500" b="1" i="0" u="none" strike="noStrike" cap="none" spc="0" normalizeH="0" baseline="0" dirty="0">
              <a:ln>
                <a:noFill/>
              </a:ln>
              <a:solidFill>
                <a:schemeClr val="bg1"/>
              </a:solidFill>
              <a:effectLst/>
              <a:uFillTx/>
              <a:latin typeface="Lato Regular"/>
              <a:sym typeface="Calibri"/>
            </a:endParaRPr>
          </a:p>
        </p:txBody>
      </p:sp>
      <p:sp>
        <p:nvSpPr>
          <p:cNvPr id="33" name="Овал 32">
            <a:extLst>
              <a:ext uri="{FF2B5EF4-FFF2-40B4-BE49-F238E27FC236}">
                <a16:creationId xmlns:a16="http://schemas.microsoft.com/office/drawing/2014/main" id="{9849CF86-6F64-4061-B2BD-D0B5B736F718}"/>
              </a:ext>
            </a:extLst>
          </p:cNvPr>
          <p:cNvSpPr/>
          <p:nvPr/>
        </p:nvSpPr>
        <p:spPr>
          <a:xfrm>
            <a:off x="873153" y="5181600"/>
            <a:ext cx="1080000" cy="1080000"/>
          </a:xfrm>
          <a:prstGeom prst="ellipse">
            <a:avLst/>
          </a:prstGeom>
          <a:solidFill>
            <a:schemeClr val="accent3">
              <a:lumMod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j-lt"/>
              <a:ea typeface="+mj-ea"/>
              <a:cs typeface="+mj-cs"/>
              <a:sym typeface="Calibri"/>
            </a:endParaRPr>
          </a:p>
        </p:txBody>
      </p:sp>
      <p:sp>
        <p:nvSpPr>
          <p:cNvPr id="34" name="TextBox 33">
            <a:extLst>
              <a:ext uri="{FF2B5EF4-FFF2-40B4-BE49-F238E27FC236}">
                <a16:creationId xmlns:a16="http://schemas.microsoft.com/office/drawing/2014/main" id="{B0FCEF06-A50F-4864-82E3-261F5FE73A24}"/>
              </a:ext>
            </a:extLst>
          </p:cNvPr>
          <p:cNvSpPr txBox="1"/>
          <p:nvPr/>
        </p:nvSpPr>
        <p:spPr>
          <a:xfrm>
            <a:off x="845105" y="5492830"/>
            <a:ext cx="1136095"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uk-UA" sz="2500" b="1" i="0" u="none" strike="noStrike" cap="none" spc="0" normalizeH="0" baseline="0" dirty="0" smtClean="0">
                <a:ln>
                  <a:noFill/>
                </a:ln>
                <a:solidFill>
                  <a:schemeClr val="bg1"/>
                </a:solidFill>
                <a:effectLst/>
                <a:uFillTx/>
                <a:latin typeface="Lato Regular"/>
                <a:sym typeface="Calibri"/>
              </a:rPr>
              <a:t>1160</a:t>
            </a:r>
            <a:endParaRPr kumimoji="0" lang="ru-RU" sz="2500" b="1" i="0" u="none" strike="noStrike" cap="none" spc="0" normalizeH="0" baseline="0" dirty="0">
              <a:ln>
                <a:noFill/>
              </a:ln>
              <a:solidFill>
                <a:schemeClr val="bg1"/>
              </a:solidFill>
              <a:effectLst/>
              <a:uFillTx/>
              <a:latin typeface="Lato Regular"/>
              <a:sym typeface="Calibri"/>
            </a:endParaRPr>
          </a:p>
        </p:txBody>
      </p:sp>
      <p:sp>
        <p:nvSpPr>
          <p:cNvPr id="35" name="Прямокутник 26">
            <a:extLst>
              <a:ext uri="{FF2B5EF4-FFF2-40B4-BE49-F238E27FC236}">
                <a16:creationId xmlns:a16="http://schemas.microsoft.com/office/drawing/2014/main" id="{645EEB28-8FEE-4B35-AE5C-AF7AFD6D1A8E}"/>
              </a:ext>
            </a:extLst>
          </p:cNvPr>
          <p:cNvSpPr/>
          <p:nvPr/>
        </p:nvSpPr>
        <p:spPr>
          <a:xfrm>
            <a:off x="228600" y="6324600"/>
            <a:ext cx="2345242" cy="323165"/>
          </a:xfrm>
          <a:prstGeom prst="rect">
            <a:avLst/>
          </a:prstGeom>
        </p:spPr>
        <p:txBody>
          <a:bodyPr wrap="square">
            <a:spAutoFit/>
          </a:bodyPr>
          <a:lstStyle/>
          <a:p>
            <a:pPr algn="ctr" defTabSz="685800"/>
            <a:r>
              <a:rPr lang="en-US" sz="1500" b="1" dirty="0" smtClean="0">
                <a:latin typeface="Lato Regular"/>
                <a:ea typeface="Calibri" panose="020F0502020204030204" pitchFamily="34" charset="0"/>
                <a:cs typeface="Times New Roman" panose="02020603050405020304" pitchFamily="18" charset="0"/>
              </a:rPr>
              <a:t>state authorities</a:t>
            </a:r>
            <a:endParaRPr lang="en-US" sz="1500" b="1" dirty="0">
              <a:latin typeface="Lato Regular"/>
              <a:ea typeface="Calibri" panose="020F0502020204030204" pitchFamily="34" charset="0"/>
              <a:cs typeface="Times New Roman" panose="02020603050405020304" pitchFamily="18" charset="0"/>
            </a:endParaRPr>
          </a:p>
        </p:txBody>
      </p:sp>
      <p:sp>
        <p:nvSpPr>
          <p:cNvPr id="36" name="Овал 35">
            <a:extLst>
              <a:ext uri="{FF2B5EF4-FFF2-40B4-BE49-F238E27FC236}">
                <a16:creationId xmlns:a16="http://schemas.microsoft.com/office/drawing/2014/main" id="{6BF46AA4-6EEE-473B-BB68-82E2B3DB55C9}"/>
              </a:ext>
            </a:extLst>
          </p:cNvPr>
          <p:cNvSpPr/>
          <p:nvPr/>
        </p:nvSpPr>
        <p:spPr>
          <a:xfrm>
            <a:off x="10133603" y="5181600"/>
            <a:ext cx="1080000" cy="1080000"/>
          </a:xfrm>
          <a:prstGeom prst="ellipse">
            <a:avLst/>
          </a:prstGeom>
          <a:solidFill>
            <a:schemeClr val="accent3">
              <a:lumMod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j-lt"/>
              <a:ea typeface="+mj-ea"/>
              <a:cs typeface="+mj-cs"/>
              <a:sym typeface="Calibri"/>
            </a:endParaRPr>
          </a:p>
        </p:txBody>
      </p:sp>
      <p:sp>
        <p:nvSpPr>
          <p:cNvPr id="37" name="Прямокутник 23">
            <a:extLst>
              <a:ext uri="{FF2B5EF4-FFF2-40B4-BE49-F238E27FC236}">
                <a16:creationId xmlns:a16="http://schemas.microsoft.com/office/drawing/2014/main" id="{94499535-325C-4E2E-BC9E-FA55610EF0CF}"/>
              </a:ext>
            </a:extLst>
          </p:cNvPr>
          <p:cNvSpPr/>
          <p:nvPr/>
        </p:nvSpPr>
        <p:spPr>
          <a:xfrm>
            <a:off x="9500982" y="6325488"/>
            <a:ext cx="2345242" cy="553998"/>
          </a:xfrm>
          <a:prstGeom prst="rect">
            <a:avLst/>
          </a:prstGeom>
        </p:spPr>
        <p:txBody>
          <a:bodyPr wrap="square">
            <a:spAutoFit/>
          </a:bodyPr>
          <a:lstStyle/>
          <a:p>
            <a:pPr algn="ctr" defTabSz="685800"/>
            <a:r>
              <a:rPr lang="en-US" sz="1500" b="1" dirty="0" smtClean="0">
                <a:latin typeface="Lato Regular"/>
                <a:ea typeface="Calibri" panose="020F0502020204030204" pitchFamily="34" charset="0"/>
                <a:cs typeface="Times New Roman" panose="02020603050405020304" pitchFamily="18" charset="0"/>
              </a:rPr>
              <a:t>private </a:t>
            </a:r>
            <a:r>
              <a:rPr lang="en-US" sz="1500" b="1" dirty="0">
                <a:latin typeface="Lato Regular"/>
                <a:ea typeface="Calibri" panose="020F0502020204030204" pitchFamily="34" charset="0"/>
                <a:cs typeface="Times New Roman" panose="02020603050405020304" pitchFamily="18" charset="0"/>
              </a:rPr>
              <a:t>executors, insolvency officers</a:t>
            </a:r>
            <a:endParaRPr lang="uk-UA" sz="1500" b="1" dirty="0">
              <a:solidFill>
                <a:schemeClr val="tx1"/>
              </a:solidFill>
              <a:latin typeface="Lato Regular"/>
              <a:ea typeface="Calibri" panose="020F050202020403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DE928565-2B26-4C1D-8196-94DC04C777EF}"/>
              </a:ext>
            </a:extLst>
          </p:cNvPr>
          <p:cNvSpPr txBox="1"/>
          <p:nvPr/>
        </p:nvSpPr>
        <p:spPr>
          <a:xfrm>
            <a:off x="10105556" y="5488671"/>
            <a:ext cx="1136095"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uk-UA" sz="2500" b="1" i="0" u="none" strike="noStrike" cap="none" spc="0" normalizeH="0" baseline="0" dirty="0" smtClean="0">
                <a:ln>
                  <a:noFill/>
                </a:ln>
                <a:solidFill>
                  <a:schemeClr val="bg1"/>
                </a:solidFill>
                <a:effectLst/>
                <a:uFillTx/>
                <a:latin typeface="Lato Regular"/>
                <a:sym typeface="Calibri"/>
              </a:rPr>
              <a:t>50</a:t>
            </a:r>
            <a:endParaRPr kumimoji="0" lang="ru-RU" sz="2500" b="1" i="0" u="none" strike="noStrike" cap="none" spc="0" normalizeH="0" baseline="0" dirty="0">
              <a:ln>
                <a:noFill/>
              </a:ln>
              <a:solidFill>
                <a:schemeClr val="bg1"/>
              </a:solidFill>
              <a:effectLst/>
              <a:uFillTx/>
              <a:latin typeface="Lato Regular"/>
              <a:sym typeface="Calibri"/>
            </a:endParaRPr>
          </a:p>
        </p:txBody>
      </p:sp>
      <p:sp>
        <p:nvSpPr>
          <p:cNvPr id="39" name="Овал 38">
            <a:extLst>
              <a:ext uri="{FF2B5EF4-FFF2-40B4-BE49-F238E27FC236}">
                <a16:creationId xmlns:a16="http://schemas.microsoft.com/office/drawing/2014/main" id="{6BF46AA4-6EEE-473B-BB68-82E2B3DB55C9}"/>
              </a:ext>
            </a:extLst>
          </p:cNvPr>
          <p:cNvSpPr/>
          <p:nvPr/>
        </p:nvSpPr>
        <p:spPr>
          <a:xfrm>
            <a:off x="2725245" y="5181600"/>
            <a:ext cx="1080000" cy="1080000"/>
          </a:xfrm>
          <a:prstGeom prst="ellipse">
            <a:avLst/>
          </a:prstGeom>
          <a:solidFill>
            <a:schemeClr val="accent3">
              <a:lumMod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j-lt"/>
              <a:ea typeface="+mj-ea"/>
              <a:cs typeface="+mj-cs"/>
              <a:sym typeface="Calibri"/>
            </a:endParaRPr>
          </a:p>
        </p:txBody>
      </p:sp>
      <p:sp>
        <p:nvSpPr>
          <p:cNvPr id="40" name="Прямокутник 23">
            <a:extLst>
              <a:ext uri="{FF2B5EF4-FFF2-40B4-BE49-F238E27FC236}">
                <a16:creationId xmlns:a16="http://schemas.microsoft.com/office/drawing/2014/main" id="{94499535-325C-4E2E-BC9E-FA55610EF0CF}"/>
              </a:ext>
            </a:extLst>
          </p:cNvPr>
          <p:cNvSpPr/>
          <p:nvPr/>
        </p:nvSpPr>
        <p:spPr>
          <a:xfrm>
            <a:off x="2209800" y="6335071"/>
            <a:ext cx="2345242" cy="323165"/>
          </a:xfrm>
          <a:prstGeom prst="rect">
            <a:avLst/>
          </a:prstGeom>
        </p:spPr>
        <p:txBody>
          <a:bodyPr wrap="square">
            <a:spAutoFit/>
          </a:bodyPr>
          <a:lstStyle/>
          <a:p>
            <a:pPr algn="ctr" defTabSz="685800"/>
            <a:r>
              <a:rPr lang="en-US" sz="1500" b="1" dirty="0" smtClean="0">
                <a:latin typeface="Lato Regular"/>
                <a:ea typeface="Calibri" panose="020F0502020204030204" pitchFamily="34" charset="0"/>
                <a:cs typeface="Times New Roman" panose="02020603050405020304" pitchFamily="18" charset="0"/>
              </a:rPr>
              <a:t>local communities</a:t>
            </a:r>
            <a:endParaRPr lang="en-US" sz="1500" b="1" dirty="0">
              <a:latin typeface="Lato Regular"/>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DE928565-2B26-4C1D-8196-94DC04C777EF}"/>
              </a:ext>
            </a:extLst>
          </p:cNvPr>
          <p:cNvSpPr txBox="1"/>
          <p:nvPr/>
        </p:nvSpPr>
        <p:spPr>
          <a:xfrm>
            <a:off x="2697198" y="5488671"/>
            <a:ext cx="1136095"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ru-RU" sz="2500" b="1" dirty="0" smtClean="0">
                <a:solidFill>
                  <a:schemeClr val="bg1"/>
                </a:solidFill>
                <a:latin typeface="Lato Regular"/>
              </a:rPr>
              <a:t>586</a:t>
            </a:r>
            <a:endParaRPr kumimoji="0" lang="ru-RU" sz="2500" b="1" i="0" u="none" strike="noStrike" cap="none" spc="0" normalizeH="0" baseline="0" dirty="0">
              <a:ln>
                <a:noFill/>
              </a:ln>
              <a:solidFill>
                <a:schemeClr val="bg1"/>
              </a:solidFill>
              <a:effectLst/>
              <a:uFillTx/>
              <a:latin typeface="Lato Regular"/>
              <a:sym typeface="Calibri"/>
            </a:endParaRPr>
          </a:p>
        </p:txBody>
      </p:sp>
      <p:sp>
        <p:nvSpPr>
          <p:cNvPr id="42" name="Овал 41">
            <a:extLst>
              <a:ext uri="{FF2B5EF4-FFF2-40B4-BE49-F238E27FC236}">
                <a16:creationId xmlns:a16="http://schemas.microsoft.com/office/drawing/2014/main" id="{6BF46AA4-6EEE-473B-BB68-82E2B3DB55C9}"/>
              </a:ext>
            </a:extLst>
          </p:cNvPr>
          <p:cNvSpPr/>
          <p:nvPr/>
        </p:nvSpPr>
        <p:spPr>
          <a:xfrm>
            <a:off x="8305800" y="5181600"/>
            <a:ext cx="1080000" cy="1080000"/>
          </a:xfrm>
          <a:prstGeom prst="ellipse">
            <a:avLst/>
          </a:prstGeom>
          <a:solidFill>
            <a:schemeClr val="accent3">
              <a:lumMod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j-lt"/>
              <a:ea typeface="+mj-ea"/>
              <a:cs typeface="+mj-cs"/>
              <a:sym typeface="Calibri"/>
            </a:endParaRPr>
          </a:p>
        </p:txBody>
      </p:sp>
      <p:sp>
        <p:nvSpPr>
          <p:cNvPr id="43" name="Прямокутник 23">
            <a:extLst>
              <a:ext uri="{FF2B5EF4-FFF2-40B4-BE49-F238E27FC236}">
                <a16:creationId xmlns:a16="http://schemas.microsoft.com/office/drawing/2014/main" id="{94499535-325C-4E2E-BC9E-FA55610EF0CF}"/>
              </a:ext>
            </a:extLst>
          </p:cNvPr>
          <p:cNvSpPr/>
          <p:nvPr/>
        </p:nvSpPr>
        <p:spPr>
          <a:xfrm>
            <a:off x="7701226" y="6325488"/>
            <a:ext cx="2345242" cy="553998"/>
          </a:xfrm>
          <a:prstGeom prst="rect">
            <a:avLst/>
          </a:prstGeom>
        </p:spPr>
        <p:txBody>
          <a:bodyPr wrap="square">
            <a:spAutoFit/>
          </a:bodyPr>
          <a:lstStyle/>
          <a:p>
            <a:pPr algn="ctr" defTabSz="685800"/>
            <a:r>
              <a:rPr lang="en-US" sz="1500" b="1" dirty="0" smtClean="0">
                <a:latin typeface="Lato Regular"/>
                <a:ea typeface="Calibri" panose="020F0502020204030204" pitchFamily="34" charset="0"/>
                <a:cs typeface="Times New Roman" panose="02020603050405020304" pitchFamily="18" charset="0"/>
              </a:rPr>
              <a:t>land surveyors, geodesists</a:t>
            </a:r>
            <a:endParaRPr lang="en-US" sz="1500" b="1" dirty="0">
              <a:latin typeface="Lato Regular"/>
              <a:ea typeface="Calibri" panose="020F050202020403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DE928565-2B26-4C1D-8196-94DC04C777EF}"/>
              </a:ext>
            </a:extLst>
          </p:cNvPr>
          <p:cNvSpPr txBox="1"/>
          <p:nvPr/>
        </p:nvSpPr>
        <p:spPr>
          <a:xfrm>
            <a:off x="8305800" y="5488671"/>
            <a:ext cx="1136095"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uk-UA" sz="2500" b="1" i="0" u="none" strike="noStrike" cap="none" spc="0" normalizeH="0" baseline="0" dirty="0" smtClean="0">
                <a:ln>
                  <a:noFill/>
                </a:ln>
                <a:solidFill>
                  <a:schemeClr val="bg1"/>
                </a:solidFill>
                <a:effectLst/>
                <a:uFillTx/>
                <a:latin typeface="Lato Regular"/>
                <a:sym typeface="Calibri"/>
              </a:rPr>
              <a:t>2951</a:t>
            </a:r>
            <a:endParaRPr kumimoji="0" lang="ru-RU" sz="2500" b="1" i="0" u="none" strike="noStrike" cap="none" spc="0" normalizeH="0" baseline="0" dirty="0">
              <a:ln>
                <a:noFill/>
              </a:ln>
              <a:solidFill>
                <a:schemeClr val="bg1"/>
              </a:solidFill>
              <a:effectLst/>
              <a:uFillTx/>
              <a:latin typeface="Lato Regular"/>
              <a:sym typeface="Calibri"/>
            </a:endParaRPr>
          </a:p>
        </p:txBody>
      </p:sp>
      <p:sp>
        <p:nvSpPr>
          <p:cNvPr id="45" name="Овал 44">
            <a:extLst>
              <a:ext uri="{FF2B5EF4-FFF2-40B4-BE49-F238E27FC236}">
                <a16:creationId xmlns:a16="http://schemas.microsoft.com/office/drawing/2014/main" id="{AB34085A-CEFE-4EB0-A075-AFA75698C1B9}"/>
              </a:ext>
            </a:extLst>
          </p:cNvPr>
          <p:cNvSpPr/>
          <p:nvPr/>
        </p:nvSpPr>
        <p:spPr>
          <a:xfrm>
            <a:off x="4565033" y="5181600"/>
            <a:ext cx="1080000" cy="1080000"/>
          </a:xfrm>
          <a:prstGeom prst="ellipse">
            <a:avLst/>
          </a:prstGeom>
          <a:solidFill>
            <a:schemeClr val="accent3">
              <a:lumMod val="7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0000"/>
              </a:solidFill>
              <a:effectLst/>
              <a:uFillTx/>
              <a:latin typeface="+mj-lt"/>
              <a:ea typeface="+mj-ea"/>
              <a:cs typeface="+mj-cs"/>
              <a:sym typeface="Calibri"/>
            </a:endParaRPr>
          </a:p>
        </p:txBody>
      </p:sp>
      <p:sp>
        <p:nvSpPr>
          <p:cNvPr id="46" name="Прямокутник 29">
            <a:extLst>
              <a:ext uri="{FF2B5EF4-FFF2-40B4-BE49-F238E27FC236}">
                <a16:creationId xmlns:a16="http://schemas.microsoft.com/office/drawing/2014/main" id="{24AD3094-0B78-4C82-8C0C-BB684D5358DE}"/>
              </a:ext>
            </a:extLst>
          </p:cNvPr>
          <p:cNvSpPr/>
          <p:nvPr/>
        </p:nvSpPr>
        <p:spPr>
          <a:xfrm>
            <a:off x="4260330" y="6273784"/>
            <a:ext cx="1689404" cy="784830"/>
          </a:xfrm>
          <a:prstGeom prst="rect">
            <a:avLst/>
          </a:prstGeom>
        </p:spPr>
        <p:txBody>
          <a:bodyPr wrap="square">
            <a:spAutoFit/>
          </a:bodyPr>
          <a:lstStyle/>
          <a:p>
            <a:pPr algn="ctr" defTabSz="685800"/>
            <a:r>
              <a:rPr lang="en-US" sz="1500" b="1" dirty="0" smtClean="0">
                <a:latin typeface="Lato Regular"/>
                <a:ea typeface="Calibri" panose="020F0502020204030204" pitchFamily="34" charset="0"/>
                <a:cs typeface="Times New Roman" panose="02020603050405020304" pitchFamily="18" charset="0"/>
              </a:rPr>
              <a:t>administrative service centers</a:t>
            </a:r>
          </a:p>
          <a:p>
            <a:pPr algn="ctr" defTabSz="685800"/>
            <a:endParaRPr lang="uk-UA" sz="1500" b="1" dirty="0">
              <a:solidFill>
                <a:schemeClr val="tx1"/>
              </a:solidFill>
              <a:latin typeface="Lato Regular"/>
              <a:ea typeface="Calibri" panose="020F0502020204030204" pitchFamily="34" charset="0"/>
              <a:cs typeface="Times New Roman" panose="02020603050405020304" pitchFamily="18" charset="0"/>
            </a:endParaRPr>
          </a:p>
        </p:txBody>
      </p:sp>
      <p:sp>
        <p:nvSpPr>
          <p:cNvPr id="47" name="TextBox 46">
            <a:extLst>
              <a:ext uri="{FF2B5EF4-FFF2-40B4-BE49-F238E27FC236}">
                <a16:creationId xmlns:a16="http://schemas.microsoft.com/office/drawing/2014/main" id="{EEAA0A26-7049-41B4-AB3B-A7E4EA53D6B9}"/>
              </a:ext>
            </a:extLst>
          </p:cNvPr>
          <p:cNvSpPr txBox="1"/>
          <p:nvPr/>
        </p:nvSpPr>
        <p:spPr>
          <a:xfrm>
            <a:off x="4536985" y="5472621"/>
            <a:ext cx="1136095" cy="4770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uk-UA" sz="2500" b="1" dirty="0" smtClean="0">
                <a:solidFill>
                  <a:schemeClr val="bg1"/>
                </a:solidFill>
                <a:latin typeface="Lato Regular"/>
                <a:sym typeface="Calibri"/>
              </a:rPr>
              <a:t>113</a:t>
            </a:r>
            <a:endParaRPr kumimoji="0" lang="ru-RU" sz="2500" b="1" i="0" u="none" strike="noStrike" cap="none" spc="0" normalizeH="0" baseline="0" dirty="0">
              <a:ln>
                <a:noFill/>
              </a:ln>
              <a:solidFill>
                <a:schemeClr val="bg1"/>
              </a:solidFill>
              <a:effectLst/>
              <a:uFillTx/>
              <a:latin typeface="Lato Regular"/>
              <a:sym typeface="Calibri"/>
            </a:endParaRPr>
          </a:p>
        </p:txBody>
      </p:sp>
    </p:spTree>
    <p:extLst>
      <p:ext uri="{BB962C8B-B14F-4D97-AF65-F5344CB8AC3E}">
        <p14:creationId xmlns:p14="http://schemas.microsoft.com/office/powerpoint/2010/main" val="3668936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a:extLst>
              <a:ext uri="{FF2B5EF4-FFF2-40B4-BE49-F238E27FC236}">
                <a16:creationId xmlns:a16="http://schemas.microsoft.com/office/drawing/2014/main" id="{477E3B72-8408-421F-AFBA-EF4CB6146885}"/>
              </a:ext>
            </a:extLst>
          </p:cNvPr>
          <p:cNvSpPr txBox="1">
            <a:spLocks noGrp="1"/>
          </p:cNvSpPr>
          <p:nvPr>
            <p:ph type="title"/>
          </p:nvPr>
        </p:nvSpPr>
        <p:spPr>
          <a:xfrm>
            <a:off x="490221" y="291431"/>
            <a:ext cx="8806180" cy="307777"/>
          </a:xfrm>
          <a:prstGeom prst="rect">
            <a:avLst/>
          </a:prstGeom>
        </p:spPr>
        <p:txBody>
          <a:bodyPr/>
          <a:lstStyle/>
          <a:p>
            <a:pPr algn="ctr">
              <a:defRPr sz="2100">
                <a:latin typeface="Lato Regular"/>
                <a:ea typeface="Lato Regular"/>
                <a:cs typeface="Lato Regular"/>
                <a:sym typeface="Lato Regular"/>
              </a:defRPr>
            </a:pPr>
            <a:r>
              <a:rPr lang="en-US" sz="2000" b="1" dirty="0"/>
              <a:t>Key steps of the state during martial law</a:t>
            </a:r>
            <a:endParaRPr lang="uk-UA" sz="2000" dirty="0"/>
          </a:p>
        </p:txBody>
      </p:sp>
      <p:graphicFrame>
        <p:nvGraphicFramePr>
          <p:cNvPr id="42" name="Diagram 8"/>
          <p:cNvGraphicFramePr/>
          <p:nvPr>
            <p:extLst>
              <p:ext uri="{D42A27DB-BD31-4B8C-83A1-F6EECF244321}">
                <p14:modId xmlns:p14="http://schemas.microsoft.com/office/powerpoint/2010/main" val="1558011463"/>
              </p:ext>
            </p:extLst>
          </p:nvPr>
        </p:nvGraphicFramePr>
        <p:xfrm>
          <a:off x="167632" y="1058333"/>
          <a:ext cx="118567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TextBox 42"/>
          <p:cNvSpPr txBox="1"/>
          <p:nvPr/>
        </p:nvSpPr>
        <p:spPr>
          <a:xfrm>
            <a:off x="556248" y="2514600"/>
            <a:ext cx="1296000" cy="324000"/>
          </a:xfrm>
          <a:prstGeom prst="roundRect">
            <a:avLst/>
          </a:prstGeom>
          <a:solidFill>
            <a:schemeClr val="bg1"/>
          </a:solidFill>
        </p:spPr>
        <p:txBody>
          <a:bodyPr wrap="square" rtlCol="0" anchor="ctr" anchorCtr="0">
            <a:spAutoFit/>
          </a:bodyPr>
          <a:lstStyle/>
          <a:p>
            <a:r>
              <a:rPr lang="uk-UA" dirty="0">
                <a:solidFill>
                  <a:schemeClr val="tx2"/>
                </a:solidFill>
              </a:rPr>
              <a:t>24.02.2022</a:t>
            </a:r>
            <a:endParaRPr lang="en-US" dirty="0">
              <a:solidFill>
                <a:schemeClr val="tx2"/>
              </a:solidFill>
            </a:endParaRPr>
          </a:p>
        </p:txBody>
      </p:sp>
      <p:sp>
        <p:nvSpPr>
          <p:cNvPr id="44" name="TextBox 43"/>
          <p:cNvSpPr txBox="1"/>
          <p:nvPr/>
        </p:nvSpPr>
        <p:spPr>
          <a:xfrm>
            <a:off x="3003440" y="2535600"/>
            <a:ext cx="1296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20.03.2022</a:t>
            </a:r>
            <a:endParaRPr lang="en-US" dirty="0"/>
          </a:p>
        </p:txBody>
      </p:sp>
      <p:sp>
        <p:nvSpPr>
          <p:cNvPr id="45" name="TextBox 44"/>
          <p:cNvSpPr txBox="1"/>
          <p:nvPr/>
        </p:nvSpPr>
        <p:spPr>
          <a:xfrm>
            <a:off x="5445499" y="2514600"/>
            <a:ext cx="1296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07.04.2022</a:t>
            </a:r>
            <a:endParaRPr lang="en-US" dirty="0"/>
          </a:p>
        </p:txBody>
      </p:sp>
      <p:sp>
        <p:nvSpPr>
          <p:cNvPr id="46" name="TextBox 45"/>
          <p:cNvSpPr txBox="1"/>
          <p:nvPr/>
        </p:nvSpPr>
        <p:spPr>
          <a:xfrm>
            <a:off x="7892560" y="2514600"/>
            <a:ext cx="1296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07.05.2022</a:t>
            </a:r>
            <a:endParaRPr lang="en-US" dirty="0"/>
          </a:p>
        </p:txBody>
      </p:sp>
      <p:sp>
        <p:nvSpPr>
          <p:cNvPr id="47" name="TextBox 46"/>
          <p:cNvSpPr txBox="1"/>
          <p:nvPr/>
        </p:nvSpPr>
        <p:spPr>
          <a:xfrm>
            <a:off x="10328032" y="2514600"/>
            <a:ext cx="1296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17.05.2022</a:t>
            </a:r>
            <a:endParaRPr lang="en-US" dirty="0"/>
          </a:p>
        </p:txBody>
      </p:sp>
      <p:sp>
        <p:nvSpPr>
          <p:cNvPr id="48" name="Прямокутник 31"/>
          <p:cNvSpPr/>
          <p:nvPr/>
        </p:nvSpPr>
        <p:spPr>
          <a:xfrm>
            <a:off x="249125" y="1503437"/>
            <a:ext cx="2262162" cy="646331"/>
          </a:xfrm>
          <a:prstGeom prst="rect">
            <a:avLst/>
          </a:prstGeom>
        </p:spPr>
        <p:txBody>
          <a:bodyPr wrap="square">
            <a:spAutoFit/>
          </a:bodyPr>
          <a:lstStyle/>
          <a:p>
            <a:pPr algn="ctr"/>
            <a:r>
              <a:rPr lang="en-US" dirty="0"/>
              <a:t>Martial law has been introduced in Ukraine</a:t>
            </a:r>
            <a:endParaRPr lang="ru-RU" dirty="0"/>
          </a:p>
        </p:txBody>
      </p:sp>
    </p:spTree>
    <p:extLst>
      <p:ext uri="{BB962C8B-B14F-4D97-AF65-F5344CB8AC3E}">
        <p14:creationId xmlns:p14="http://schemas.microsoft.com/office/powerpoint/2010/main" val="2155655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тексту 1"/>
          <p:cNvSpPr>
            <a:spLocks noGrp="1"/>
          </p:cNvSpPr>
          <p:nvPr>
            <p:ph type="body" idx="1"/>
          </p:nvPr>
        </p:nvSpPr>
        <p:spPr/>
        <p:txBody>
          <a:bodyPr/>
          <a:lstStyle/>
          <a:p>
            <a:endParaRPr lang="ru-RU" dirty="0"/>
          </a:p>
        </p:txBody>
      </p:sp>
      <p:graphicFrame>
        <p:nvGraphicFramePr>
          <p:cNvPr id="6" name="Diagram 8"/>
          <p:cNvGraphicFramePr/>
          <p:nvPr>
            <p:extLst>
              <p:ext uri="{D42A27DB-BD31-4B8C-83A1-F6EECF244321}">
                <p14:modId xmlns:p14="http://schemas.microsoft.com/office/powerpoint/2010/main" val="2003005984"/>
              </p:ext>
            </p:extLst>
          </p:nvPr>
        </p:nvGraphicFramePr>
        <p:xfrm>
          <a:off x="189490" y="943370"/>
          <a:ext cx="1185673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41359" y="2703507"/>
            <a:ext cx="1260000" cy="360000"/>
          </a:xfrm>
          <a:prstGeom prst="roundRect">
            <a:avLst/>
          </a:prstGeom>
          <a:solidFill>
            <a:schemeClr val="bg1"/>
          </a:solidFill>
        </p:spPr>
        <p:txBody>
          <a:bodyPr wrap="square" rtlCol="0" anchor="ctr" anchorCtr="0">
            <a:spAutoFit/>
          </a:bodyPr>
          <a:lstStyle/>
          <a:p>
            <a:r>
              <a:rPr lang="uk-UA" dirty="0">
                <a:solidFill>
                  <a:schemeClr val="tx2"/>
                </a:solidFill>
              </a:rPr>
              <a:t>09.06.2022</a:t>
            </a:r>
          </a:p>
        </p:txBody>
      </p:sp>
      <p:sp>
        <p:nvSpPr>
          <p:cNvPr id="8" name="TextBox 7"/>
          <p:cNvSpPr txBox="1"/>
          <p:nvPr/>
        </p:nvSpPr>
        <p:spPr>
          <a:xfrm>
            <a:off x="3329352" y="2709832"/>
            <a:ext cx="1260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19.11.2022</a:t>
            </a:r>
          </a:p>
        </p:txBody>
      </p:sp>
      <p:sp>
        <p:nvSpPr>
          <p:cNvPr id="9" name="TextBox 8"/>
          <p:cNvSpPr txBox="1"/>
          <p:nvPr/>
        </p:nvSpPr>
        <p:spPr>
          <a:xfrm>
            <a:off x="5674200" y="2703507"/>
            <a:ext cx="1260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24.02.2023</a:t>
            </a:r>
          </a:p>
        </p:txBody>
      </p:sp>
      <p:sp>
        <p:nvSpPr>
          <p:cNvPr id="10" name="TextBox 9"/>
          <p:cNvSpPr txBox="1"/>
          <p:nvPr/>
        </p:nvSpPr>
        <p:spPr>
          <a:xfrm>
            <a:off x="8036400" y="2667000"/>
            <a:ext cx="1260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23.03.2023</a:t>
            </a:r>
          </a:p>
        </p:txBody>
      </p:sp>
      <p:sp>
        <p:nvSpPr>
          <p:cNvPr id="11" name="TextBox 10"/>
          <p:cNvSpPr txBox="1"/>
          <p:nvPr/>
        </p:nvSpPr>
        <p:spPr>
          <a:xfrm>
            <a:off x="10474800" y="2703507"/>
            <a:ext cx="1260000" cy="360000"/>
          </a:xfrm>
          <a:prstGeom prst="roundRect">
            <a:avLst/>
          </a:prstGeom>
          <a:solidFill>
            <a:schemeClr val="bg1"/>
          </a:solidFill>
        </p:spPr>
        <p:txBody>
          <a:bodyPr wrap="square" rtlCol="0" anchor="ctr" anchorCtr="0">
            <a:spAutoFit/>
          </a:bodyPr>
          <a:lstStyle>
            <a:defPPr>
              <a:defRPr lang="uk-UA"/>
            </a:defPPr>
            <a:lvl1pPr>
              <a:defRPr>
                <a:solidFill>
                  <a:schemeClr val="tx2"/>
                </a:solidFill>
              </a:defRPr>
            </a:lvl1pPr>
          </a:lstStyle>
          <a:p>
            <a:r>
              <a:rPr lang="uk-UA" dirty="0"/>
              <a:t>06.05.2023</a:t>
            </a:r>
          </a:p>
        </p:txBody>
      </p:sp>
      <p:sp>
        <p:nvSpPr>
          <p:cNvPr id="13" name="Title 8">
            <a:extLst>
              <a:ext uri="{FF2B5EF4-FFF2-40B4-BE49-F238E27FC236}">
                <a16:creationId xmlns:a16="http://schemas.microsoft.com/office/drawing/2014/main" id="{477E3B72-8408-421F-AFBA-EF4CB6146885}"/>
              </a:ext>
            </a:extLst>
          </p:cNvPr>
          <p:cNvSpPr txBox="1">
            <a:spLocks/>
          </p:cNvSpPr>
          <p:nvPr/>
        </p:nvSpPr>
        <p:spPr>
          <a:xfrm>
            <a:off x="490221" y="291431"/>
            <a:ext cx="8806180" cy="307777"/>
          </a:xfrm>
          <a:prstGeom prst="rect">
            <a:avLst/>
          </a:prstGeom>
        </p:spPr>
        <p:txBody>
          <a:bodyPr wrap="square" lIns="0" tIns="0" rIns="0" bIns="0">
            <a:spAutoFit/>
          </a:bodyPr>
          <a:lstStyle>
            <a:lvl1pPr>
              <a:defRPr sz="2600" b="0" i="0">
                <a:solidFill>
                  <a:srgbClr val="1F4E79"/>
                </a:solidFill>
                <a:latin typeface="Calibri Light"/>
                <a:ea typeface="+mj-ea"/>
                <a:cs typeface="Calibri Light"/>
              </a:defRPr>
            </a:lvl1pPr>
          </a:lstStyle>
          <a:p>
            <a:pPr algn="ctr">
              <a:defRPr sz="2100">
                <a:latin typeface="Lato Regular"/>
                <a:ea typeface="Lato Regular"/>
                <a:cs typeface="Lato Regular"/>
                <a:sym typeface="Lato Regular"/>
              </a:defRPr>
            </a:pPr>
            <a:r>
              <a:rPr lang="en-US" sz="2000" b="1" dirty="0"/>
              <a:t>Key steps of the state during martial law</a:t>
            </a:r>
            <a:endParaRPr lang="uk-UA" sz="2000" kern="0" dirty="0">
              <a:latin typeface="Lato Regular"/>
              <a:ea typeface="Lato Regular"/>
              <a:cs typeface="Lato Regular"/>
              <a:sym typeface="Lato Regular"/>
            </a:endParaRPr>
          </a:p>
        </p:txBody>
      </p:sp>
    </p:spTree>
    <p:extLst>
      <p:ext uri="{BB962C8B-B14F-4D97-AF65-F5344CB8AC3E}">
        <p14:creationId xmlns:p14="http://schemas.microsoft.com/office/powerpoint/2010/main" val="3821145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Рисунок 38">
            <a:extLst>
              <a:ext uri="{FF2B5EF4-FFF2-40B4-BE49-F238E27FC236}">
                <a16:creationId xmlns:a16="http://schemas.microsoft.com/office/drawing/2014/main" id="{C4B87D8E-F1B6-4686-840F-B9D7CC7AFE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5" y="3592240"/>
            <a:ext cx="4668336" cy="3189560"/>
          </a:xfrm>
          <a:prstGeom prst="rect">
            <a:avLst/>
          </a:prstGeom>
        </p:spPr>
      </p:pic>
      <p:pic>
        <p:nvPicPr>
          <p:cNvPr id="41" name="Рисунок 40">
            <a:extLst>
              <a:ext uri="{FF2B5EF4-FFF2-40B4-BE49-F238E27FC236}">
                <a16:creationId xmlns:a16="http://schemas.microsoft.com/office/drawing/2014/main" id="{B1822C76-A4A3-412D-9697-2D07A90FB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054" y="1113645"/>
            <a:ext cx="4170638" cy="5245050"/>
          </a:xfrm>
          <a:prstGeom prst="rect">
            <a:avLst/>
          </a:prstGeom>
        </p:spPr>
      </p:pic>
      <p:sp>
        <p:nvSpPr>
          <p:cNvPr id="43" name="Прямокутник 2">
            <a:extLst>
              <a:ext uri="{FF2B5EF4-FFF2-40B4-BE49-F238E27FC236}">
                <a16:creationId xmlns:a16="http://schemas.microsoft.com/office/drawing/2014/main" id="{95B2A2E3-68F5-4904-8328-F5C6D5DA1F5F}"/>
              </a:ext>
            </a:extLst>
          </p:cNvPr>
          <p:cNvSpPr/>
          <p:nvPr/>
        </p:nvSpPr>
        <p:spPr>
          <a:xfrm>
            <a:off x="5239800" y="5403868"/>
            <a:ext cx="2931760" cy="1200329"/>
          </a:xfrm>
          <a:prstGeom prst="rect">
            <a:avLst/>
          </a:prstGeom>
        </p:spPr>
        <p:txBody>
          <a:bodyPr wrap="square">
            <a:spAutoFit/>
          </a:bodyPr>
          <a:lstStyle/>
          <a:p>
            <a:pPr algn="just"/>
            <a:r>
              <a:rPr lang="en-US" sz="1200" b="1" dirty="0">
                <a:solidFill>
                  <a:srgbClr val="002060"/>
                </a:solidFill>
                <a:latin typeface="Lato Regular"/>
              </a:rPr>
              <a:t>Oblasts where territorial communities are either partially located in the military (combat) area operations or have been affected (destroyed/damaged) as a result of military (combat) operations</a:t>
            </a:r>
            <a:endParaRPr lang="uk-UA" sz="1200" b="1" dirty="0">
              <a:solidFill>
                <a:srgbClr val="002060"/>
              </a:solidFill>
              <a:latin typeface="Lato Regular"/>
            </a:endParaRPr>
          </a:p>
        </p:txBody>
      </p:sp>
      <p:sp>
        <p:nvSpPr>
          <p:cNvPr id="45" name="Прямокутник 13">
            <a:extLst>
              <a:ext uri="{FF2B5EF4-FFF2-40B4-BE49-F238E27FC236}">
                <a16:creationId xmlns:a16="http://schemas.microsoft.com/office/drawing/2014/main" id="{F3D4CB94-041C-4B4C-B8D0-057A54CF4F93}"/>
              </a:ext>
            </a:extLst>
          </p:cNvPr>
          <p:cNvSpPr/>
          <p:nvPr/>
        </p:nvSpPr>
        <p:spPr>
          <a:xfrm>
            <a:off x="2811875" y="1331758"/>
            <a:ext cx="5918723" cy="307777"/>
          </a:xfrm>
          <a:prstGeom prst="rect">
            <a:avLst/>
          </a:prstGeom>
        </p:spPr>
        <p:txBody>
          <a:bodyPr wrap="square">
            <a:spAutoFit/>
          </a:bodyPr>
          <a:lstStyle/>
          <a:p>
            <a:pPr algn="just"/>
            <a:endParaRPr lang="uk-UA" sz="1400" b="1" dirty="0">
              <a:solidFill>
                <a:schemeClr val="tx1"/>
              </a:solidFill>
              <a:latin typeface="Lato Regular"/>
            </a:endParaRPr>
          </a:p>
        </p:txBody>
      </p:sp>
      <p:sp>
        <p:nvSpPr>
          <p:cNvPr id="48" name="Прямокутник 15">
            <a:extLst>
              <a:ext uri="{FF2B5EF4-FFF2-40B4-BE49-F238E27FC236}">
                <a16:creationId xmlns:a16="http://schemas.microsoft.com/office/drawing/2014/main" id="{101E5048-8DA8-4D11-B424-D3CC6C903811}"/>
              </a:ext>
            </a:extLst>
          </p:cNvPr>
          <p:cNvSpPr/>
          <p:nvPr/>
        </p:nvSpPr>
        <p:spPr>
          <a:xfrm>
            <a:off x="1225188" y="762000"/>
            <a:ext cx="6952234" cy="2462213"/>
          </a:xfrm>
          <a:prstGeom prst="rect">
            <a:avLst/>
          </a:prstGeom>
        </p:spPr>
        <p:txBody>
          <a:bodyPr wrap="square">
            <a:spAutoFit/>
          </a:bodyPr>
          <a:lstStyle/>
          <a:p>
            <a:pPr marL="285750" indent="-285750" algn="just">
              <a:buFont typeface="Wingdings" panose="05000000000000000000" pitchFamily="2" charset="2"/>
              <a:buChar char="q"/>
            </a:pPr>
            <a:r>
              <a:rPr lang="en-US" sz="1400" dirty="0">
                <a:latin typeface="Lato Regular"/>
              </a:rPr>
              <a:t>The List of Territorial Communities Located in the Area of Military (Combat) Operations or Temporarily Occupied, Surrounded (Blocked) is being approved by the Ministry of Reintegration of the Temporarily Occupied territories (monthly update)</a:t>
            </a:r>
            <a:r>
              <a:rPr lang="uk-UA" sz="1400" dirty="0">
                <a:latin typeface="Lato Regular"/>
              </a:rPr>
              <a:t> </a:t>
            </a:r>
            <a:endParaRPr lang="en-US" sz="1400" dirty="0">
              <a:latin typeface="Lato Regular"/>
            </a:endParaRPr>
          </a:p>
          <a:p>
            <a:pPr marL="285750" indent="-285750" algn="just">
              <a:buFont typeface="Wingdings" panose="05000000000000000000" pitchFamily="2" charset="2"/>
              <a:buChar char="q"/>
            </a:pPr>
            <a:r>
              <a:rPr lang="en-US" sz="1400" dirty="0">
                <a:latin typeface="Lato Regular"/>
              </a:rPr>
              <a:t>Order of the </a:t>
            </a:r>
            <a:r>
              <a:rPr lang="en-US" sz="1400" dirty="0" err="1">
                <a:latin typeface="Lato Regular"/>
              </a:rPr>
              <a:t>StateGeoCadastre</a:t>
            </a:r>
            <a:r>
              <a:rPr lang="en-US" sz="1400" dirty="0">
                <a:latin typeface="Lato Regular"/>
              </a:rPr>
              <a:t> dated 24.02.2022 No. 7-a "On suspension of the automated system of the State Land </a:t>
            </a:r>
            <a:r>
              <a:rPr lang="en-US" sz="1400" dirty="0" err="1">
                <a:latin typeface="Lato Regular"/>
              </a:rPr>
              <a:t>Cadastre</a:t>
            </a:r>
            <a:r>
              <a:rPr lang="en-US" sz="1400" dirty="0">
                <a:latin typeface="Lato Regular"/>
              </a:rPr>
              <a:t> and the Public cadastral map for</a:t>
            </a:r>
            <a:r>
              <a:rPr lang="uk-UA" sz="1400" dirty="0">
                <a:latin typeface="Lato Regular"/>
              </a:rPr>
              <a:t>:</a:t>
            </a:r>
            <a:endParaRPr lang="en-US" sz="1400" dirty="0">
              <a:latin typeface="Lato Regular"/>
            </a:endParaRPr>
          </a:p>
          <a:p>
            <a:pPr marL="285750" indent="-285750" algn="just">
              <a:buFont typeface="Wingdings" panose="05000000000000000000" pitchFamily="2" charset="2"/>
              <a:buChar char="ü"/>
            </a:pPr>
            <a:r>
              <a:rPr lang="en-US" sz="1400" dirty="0">
                <a:latin typeface="Lato Regular"/>
              </a:rPr>
              <a:t>Avoidance of manipulations with the SLC data</a:t>
            </a:r>
          </a:p>
          <a:p>
            <a:pPr marL="285750" indent="-285750" algn="just">
              <a:buFont typeface="Wingdings" panose="05000000000000000000" pitchFamily="2" charset="2"/>
              <a:buChar char="ü"/>
            </a:pPr>
            <a:r>
              <a:rPr lang="en-US" sz="1400" dirty="0">
                <a:latin typeface="Lato Regular"/>
              </a:rPr>
              <a:t>Employees' life and health preservation</a:t>
            </a:r>
          </a:p>
          <a:p>
            <a:pPr marL="285750" indent="-285750" algn="just">
              <a:buFont typeface="Wingdings" panose="05000000000000000000" pitchFamily="2" charset="2"/>
              <a:buChar char="ü"/>
            </a:pPr>
            <a:r>
              <a:rPr lang="en-US" sz="1400" dirty="0">
                <a:latin typeface="Lato Regular"/>
              </a:rPr>
              <a:t>Personal data protection</a:t>
            </a:r>
          </a:p>
          <a:p>
            <a:pPr marL="285750" indent="-285750" algn="just">
              <a:buFont typeface="Wingdings" panose="05000000000000000000" pitchFamily="2" charset="2"/>
              <a:buChar char="q"/>
            </a:pPr>
            <a:r>
              <a:rPr lang="en-US" sz="1400" dirty="0">
                <a:latin typeface="Lato Regular"/>
              </a:rPr>
              <a:t>Order of the </a:t>
            </a:r>
            <a:r>
              <a:rPr lang="en-US" sz="1400" dirty="0" err="1">
                <a:latin typeface="Lato Regular"/>
              </a:rPr>
              <a:t>StateGeoCadastre</a:t>
            </a:r>
            <a:r>
              <a:rPr lang="en-US" sz="1400" dirty="0">
                <a:latin typeface="Lato Regular"/>
              </a:rPr>
              <a:t> "On approving of the administrative districts with terminated access to the State Land </a:t>
            </a:r>
            <a:r>
              <a:rPr lang="en-US" sz="1400" dirty="0" err="1" smtClean="0">
                <a:latin typeface="Lato Regular"/>
              </a:rPr>
              <a:t>Cadastre</a:t>
            </a:r>
            <a:endParaRPr lang="uk-UA" sz="1400" dirty="0">
              <a:latin typeface="Lato Regular"/>
            </a:endParaRPr>
          </a:p>
        </p:txBody>
      </p:sp>
      <p:sp>
        <p:nvSpPr>
          <p:cNvPr id="49" name="Прямокутник 3">
            <a:extLst>
              <a:ext uri="{FF2B5EF4-FFF2-40B4-BE49-F238E27FC236}">
                <a16:creationId xmlns:a16="http://schemas.microsoft.com/office/drawing/2014/main" id="{2B12FDB2-093E-4C15-99A1-ADBE1E0D6E31}"/>
              </a:ext>
            </a:extLst>
          </p:cNvPr>
          <p:cNvSpPr/>
          <p:nvPr/>
        </p:nvSpPr>
        <p:spPr>
          <a:xfrm>
            <a:off x="5141539" y="3583616"/>
            <a:ext cx="3002489" cy="830997"/>
          </a:xfrm>
          <a:prstGeom prst="rect">
            <a:avLst/>
          </a:prstGeom>
        </p:spPr>
        <p:txBody>
          <a:bodyPr wrap="square">
            <a:spAutoFit/>
          </a:bodyPr>
          <a:lstStyle/>
          <a:p>
            <a:pPr algn="just"/>
            <a:r>
              <a:rPr lang="en-US" sz="1200" b="1" dirty="0">
                <a:solidFill>
                  <a:srgbClr val="002060"/>
                </a:solidFill>
                <a:latin typeface="Lato Regular"/>
              </a:rPr>
              <a:t>Territorial communities located in the military (combat) operations area or under temporary occupation, encirclement (blockade</a:t>
            </a:r>
            <a:endParaRPr lang="ru-RU" sz="1200" b="1" dirty="0">
              <a:solidFill>
                <a:srgbClr val="002060"/>
              </a:solidFill>
              <a:latin typeface="Lato Regular"/>
            </a:endParaRPr>
          </a:p>
        </p:txBody>
      </p:sp>
      <p:cxnSp>
        <p:nvCxnSpPr>
          <p:cNvPr id="51" name="Сполучна лінія уступом 16">
            <a:extLst>
              <a:ext uri="{FF2B5EF4-FFF2-40B4-BE49-F238E27FC236}">
                <a16:creationId xmlns:a16="http://schemas.microsoft.com/office/drawing/2014/main" id="{41A15F37-B7DF-47E3-8E4B-DBC4615E53D2}"/>
              </a:ext>
            </a:extLst>
          </p:cNvPr>
          <p:cNvCxnSpPr/>
          <p:nvPr/>
        </p:nvCxnSpPr>
        <p:spPr>
          <a:xfrm flipV="1">
            <a:off x="3574247" y="3931547"/>
            <a:ext cx="1539535" cy="259453"/>
          </a:xfrm>
          <a:prstGeom prst="bentConnector3">
            <a:avLst/>
          </a:prstGeom>
          <a:noFill/>
          <a:ln w="9525" cap="flat">
            <a:solidFill>
              <a:schemeClr val="tx2"/>
            </a:solidFill>
            <a:prstDash val="sysDash"/>
            <a:miter lim="800000"/>
          </a:ln>
          <a:effectLst/>
          <a:sp3d/>
        </p:spPr>
        <p:style>
          <a:lnRef idx="0">
            <a:scrgbClr r="0" g="0" b="0"/>
          </a:lnRef>
          <a:fillRef idx="0">
            <a:scrgbClr r="0" g="0" b="0"/>
          </a:fillRef>
          <a:effectRef idx="0">
            <a:scrgbClr r="0" g="0" b="0"/>
          </a:effectRef>
          <a:fontRef idx="none"/>
        </p:style>
      </p:cxnSp>
      <p:cxnSp>
        <p:nvCxnSpPr>
          <p:cNvPr id="52" name="Сполучна лінія уступом 20">
            <a:extLst>
              <a:ext uri="{FF2B5EF4-FFF2-40B4-BE49-F238E27FC236}">
                <a16:creationId xmlns:a16="http://schemas.microsoft.com/office/drawing/2014/main" id="{CE9DD50D-65C4-4398-AD2E-EF13440AE9A0}"/>
              </a:ext>
            </a:extLst>
          </p:cNvPr>
          <p:cNvCxnSpPr/>
          <p:nvPr/>
        </p:nvCxnSpPr>
        <p:spPr>
          <a:xfrm>
            <a:off x="3773103" y="5864191"/>
            <a:ext cx="1340679" cy="308009"/>
          </a:xfrm>
          <a:prstGeom prst="bentConnector3">
            <a:avLst/>
          </a:prstGeom>
          <a:noFill/>
          <a:ln w="12700" cap="flat">
            <a:solidFill>
              <a:schemeClr val="tx2"/>
            </a:solidFill>
            <a:prstDash val="sysDash"/>
            <a:miter lim="800000"/>
          </a:ln>
          <a:effectLst/>
          <a:sp3d/>
        </p:spPr>
        <p:style>
          <a:lnRef idx="0">
            <a:scrgbClr r="0" g="0" b="0"/>
          </a:lnRef>
          <a:fillRef idx="0">
            <a:scrgbClr r="0" g="0" b="0"/>
          </a:fillRef>
          <a:effectRef idx="0">
            <a:scrgbClr r="0" g="0" b="0"/>
          </a:effectRef>
          <a:fontRef idx="none"/>
        </p:style>
      </p:cxnSp>
      <p:sp>
        <p:nvSpPr>
          <p:cNvPr id="54" name="Заголовок 4">
            <a:extLst>
              <a:ext uri="{FF2B5EF4-FFF2-40B4-BE49-F238E27FC236}">
                <a16:creationId xmlns:a16="http://schemas.microsoft.com/office/drawing/2014/main" id="{BBED458F-080D-452C-8AD8-FA3B6BA5E30A}"/>
              </a:ext>
            </a:extLst>
          </p:cNvPr>
          <p:cNvSpPr>
            <a:spLocks noGrp="1"/>
          </p:cNvSpPr>
          <p:nvPr>
            <p:ph type="title"/>
          </p:nvPr>
        </p:nvSpPr>
        <p:spPr>
          <a:xfrm>
            <a:off x="418632" y="140156"/>
            <a:ext cx="8877768" cy="673759"/>
          </a:xfrm>
        </p:spPr>
        <p:txBody>
          <a:bodyPr anchor="ctr">
            <a:normAutofit/>
          </a:bodyPr>
          <a:lstStyle/>
          <a:p>
            <a:pPr algn="ctr"/>
            <a:r>
              <a:rPr lang="en-US" sz="2000" b="1" dirty="0">
                <a:latin typeface=""/>
              </a:rPr>
              <a:t>Operation of the State Land </a:t>
            </a:r>
            <a:r>
              <a:rPr lang="en-US" sz="2000" b="1" dirty="0" err="1">
                <a:latin typeface=""/>
              </a:rPr>
              <a:t>Cadastre</a:t>
            </a:r>
            <a:r>
              <a:rPr lang="ru-RU" sz="2000" b="1" dirty="0">
                <a:latin typeface=""/>
              </a:rPr>
              <a:t> </a:t>
            </a:r>
            <a:r>
              <a:rPr lang="en-US" sz="2000" b="1" dirty="0">
                <a:latin typeface=""/>
              </a:rPr>
              <a:t>under the martial time</a:t>
            </a:r>
            <a:endParaRPr lang="uk-UA" sz="2000" b="1" dirty="0">
              <a:latin typeface=""/>
            </a:endParaRPr>
          </a:p>
        </p:txBody>
      </p:sp>
      <p:pic>
        <p:nvPicPr>
          <p:cNvPr id="56" name="Рисунок 55" descr="Договор (справа налево)">
            <a:extLst>
              <a:ext uri="{FF2B5EF4-FFF2-40B4-BE49-F238E27FC236}">
                <a16:creationId xmlns:a16="http://schemas.microsoft.com/office/drawing/2014/main" id="{50D00895-D701-4BD8-8588-AAE891DA10A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8601" y="1037696"/>
            <a:ext cx="1203678" cy="1203678"/>
          </a:xfrm>
          <a:prstGeom prst="rect">
            <a:avLst/>
          </a:prstGeom>
        </p:spPr>
      </p:pic>
    </p:spTree>
    <p:extLst>
      <p:ext uri="{BB962C8B-B14F-4D97-AF65-F5344CB8AC3E}">
        <p14:creationId xmlns:p14="http://schemas.microsoft.com/office/powerpoint/2010/main" val="34688935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2492</TotalTime>
  <Words>1369</Words>
  <Application>Microsoft Office PowerPoint</Application>
  <PresentationFormat>Широкий екран</PresentationFormat>
  <Paragraphs>229</Paragraphs>
  <Slides>16</Slides>
  <Notes>2</Notes>
  <HiddenSlides>0</HiddenSlides>
  <MMClips>0</MMClips>
  <ScaleCrop>false</ScaleCrop>
  <HeadingPairs>
    <vt:vector size="6" baseType="variant">
      <vt:variant>
        <vt:lpstr>Використані шрифти</vt:lpstr>
      </vt:variant>
      <vt:variant>
        <vt:i4>13</vt:i4>
      </vt:variant>
      <vt:variant>
        <vt:lpstr>Тема</vt:lpstr>
      </vt:variant>
      <vt:variant>
        <vt:i4>1</vt:i4>
      </vt:variant>
      <vt:variant>
        <vt:lpstr>Заголовки слайдів</vt:lpstr>
      </vt:variant>
      <vt:variant>
        <vt:i4>16</vt:i4>
      </vt:variant>
    </vt:vector>
  </HeadingPairs>
  <TitlesOfParts>
    <vt:vector size="30" baseType="lpstr">
      <vt:lpstr>Arial</vt:lpstr>
      <vt:lpstr>Calibri</vt:lpstr>
      <vt:lpstr>Calibri Light</vt:lpstr>
      <vt:lpstr>Dosis Light</vt:lpstr>
      <vt:lpstr>Helvetica</vt:lpstr>
      <vt:lpstr>Lato Regular</vt:lpstr>
      <vt:lpstr>Raleway Medium</vt:lpstr>
      <vt:lpstr>Raleway SemiBold</vt:lpstr>
      <vt:lpstr>Segoe UI Light</vt:lpstr>
      <vt:lpstr>Segoe UI Semibold</vt:lpstr>
      <vt:lpstr>Times New Roman</vt:lpstr>
      <vt:lpstr>Verdana</vt:lpstr>
      <vt:lpstr>Wingdings</vt:lpstr>
      <vt:lpstr>Office Theme</vt:lpstr>
      <vt:lpstr>Ensuring the sustainability of the  State Land Cadastre and land relations infrastructure during martial law</vt:lpstr>
      <vt:lpstr>Презентація PowerPoint</vt:lpstr>
      <vt:lpstr>What is there in State Land Cadastre of Ukraine?</vt:lpstr>
      <vt:lpstr>State Land Cadastre of Ukraine</vt:lpstr>
      <vt:lpstr>Development of the State Land Cadastre</vt:lpstr>
      <vt:lpstr>Positive dynamics in the use of State Land Cadastre data</vt:lpstr>
      <vt:lpstr>Key steps of the state during martial law</vt:lpstr>
      <vt:lpstr>Презентація PowerPoint</vt:lpstr>
      <vt:lpstr>Operation of the State Land Cadastre under the martial time</vt:lpstr>
      <vt:lpstr>Major changes in Cadastre operation during martial time</vt:lpstr>
      <vt:lpstr>State Land Cadastre in 2022-2023</vt:lpstr>
      <vt:lpstr>Functioning of the portal of E-services</vt:lpstr>
      <vt:lpstr>Dynamics of land parcels’ registrations</vt:lpstr>
      <vt:lpstr>Презентація PowerPoint</vt:lpstr>
      <vt:lpstr> Priorities under the Martial Period </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Георгий Адырхаев</dc:creator>
  <cp:lastModifiedBy>Ольга Галушка</cp:lastModifiedBy>
  <cp:revision>300</cp:revision>
  <dcterms:created xsi:type="dcterms:W3CDTF">2021-09-15T06:06:39Z</dcterms:created>
  <dcterms:modified xsi:type="dcterms:W3CDTF">2023-11-06T10:08:50Z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2021-09-14T00:00:00Z</vt:filetime>
  </property>
  <property fmtid="{D5CDD505-2E9C-101B-9397-08002B2CF9AE}" pid="3" name="Creator">
    <vt:lpwstr>Microsoft® PowerPoint® 2016</vt:lpwstr>
  </property>
  <property fmtid="{D5CDD505-2E9C-101B-9397-08002B2CF9AE}" pid="4" name="LastSaved">
    <vt:filetime>2021-09-15T00:00:00Z</vt:filetime>
  </property>
</Properties>
</file>